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Inter"/>
      <p:regular r:id="rId40"/>
      <p:bold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6">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20" Type="http://schemas.openxmlformats.org/officeDocument/2006/relationships/slide" Target="slides/slide14.xml"/><Relationship Id="rId42" Type="http://schemas.openxmlformats.org/officeDocument/2006/relationships/font" Target="fonts/CenturyGothic-regular.fntdata"/><Relationship Id="rId41" Type="http://schemas.openxmlformats.org/officeDocument/2006/relationships/font" Target="fonts/Inter-bold.fntdata"/><Relationship Id="rId22" Type="http://schemas.openxmlformats.org/officeDocument/2006/relationships/slide" Target="slides/slide16.xml"/><Relationship Id="rId44" Type="http://schemas.openxmlformats.org/officeDocument/2006/relationships/font" Target="fonts/CenturyGothic-italic.fntdata"/><Relationship Id="rId21" Type="http://schemas.openxmlformats.org/officeDocument/2006/relationships/slide" Target="slides/slide15.xml"/><Relationship Id="rId43" Type="http://schemas.openxmlformats.org/officeDocument/2006/relationships/font" Target="fonts/CenturyGothic-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3T06:56:55.972">
    <p:pos x="6000" y="0"/>
    <p:text>（口頭で？）具体的に説明したい。
どれくらい成長したかも話せたら良さそう！</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8-03T06:59:47.727">
    <p:pos x="6000" y="0"/>
    <p:text>Discordとか消して、cloudfrontとかAppsyncとかACMとか入れたいなぁ</p:text>
  </p:cm>
  <p:cm authorId="0" idx="3" dt="2023-08-03T06:58:35.169">
    <p:pos x="6000" y="100"/>
    <p:text>これ矢印必要かな？
ほぼ双方向の矢印になりそうな気がする
直線で結ぶ感じでどうでしょう？</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9235e10ba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9235e10ba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先程のペルソナのように、興味のあることはあるけど、なかなかそれを始めることができない人が、趣味を見つけ、共有し、始めるためのWebアプリとして、私たちのチームではこちらのHappy Hobby Lobbyを考えました。</a:t>
            </a:r>
            <a:endParaRPr/>
          </a:p>
          <a:p>
            <a:pPr indent="0" lvl="0" marL="0" rtl="0" algn="l">
              <a:spcBef>
                <a:spcPts val="0"/>
              </a:spcBef>
              <a:spcAft>
                <a:spcPts val="0"/>
              </a:spcAft>
              <a:buNone/>
            </a:pPr>
            <a:r>
              <a:rPr lang="ja"/>
              <a:t>このアプリでは、初心者と経験者などのユーザ間で趣味の情報共有を支援し、その体験導入を円滑化することでユーザのQOLをあげることを考えています。</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c99bafe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4c99bafe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HHLというサービスを作るにあたり、このストーリーボードと呼ばれるユーザーが課題を解決するまでに至るまでの具体的な行動の書き出しを行いました。今回の場合、ISSUEとして、ユーザーはマンネリした日常を過ごしており興味関心が広がらず何事も長続きしない生活を送っています。そこで、このHHLというアプリをトリガーとして、趣味一覧を見て知らなかった趣味に出会ったりチュートリアルを通じて趣味を始める敷居が下がります。また、購入後もチャット機能で誰かと趣味の情報を共有して近況を共有できます。その結果、土日は趣味に当てたり、平日も室内でできる趣味ができ、最後には彼女もできました。というストーリーになっております。</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9235e10ba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9235e10ba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ユーザーストーリーマップを作成し、ユーザーの課題解決のために必要な機能を段階的にグループ分けしました。MVPが課題を解決するための最小の機能であり、こちらは、中間発表で9割程完成していました。開発後半ではMVPを完成させ、その後2nd,3rdリリースを行い、主な機能としてチャット機能の追加やポイントを用いた決済機能の追加を行いました。</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ee5f40d90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ee5f40d90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ea81f4dde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ea81f4dde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ee5f40d90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ee5f40d90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4c99bb3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4c99bb3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ee5f40d9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ee5f40d9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ee5f40d9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ee5f40d9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9235e10ba_8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9235e10ba_8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9235e10ba_8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9235e10ba_8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4c99bb378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4c99bb378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ea81f4dde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ea81f4dde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4c99bafe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4c99bafe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4c99bafe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4c99bafe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t>
            </a:r>
            <a:r>
              <a:rPr lang="ja"/>
              <a:t>ペルソナの概要（ニーズ）</a:t>
            </a:r>
            <a:endParaRPr/>
          </a:p>
          <a:p>
            <a:pPr indent="0" lvl="0" marL="0" rtl="0" algn="l">
              <a:spcBef>
                <a:spcPts val="0"/>
              </a:spcBef>
              <a:spcAft>
                <a:spcPts val="0"/>
              </a:spcAft>
              <a:buNone/>
            </a:pPr>
            <a:r>
              <a:rPr lang="ja"/>
              <a:t>・サービスの概要(価値シナリオ)</a:t>
            </a:r>
            <a:endParaRPr/>
          </a:p>
          <a:p>
            <a:pPr indent="0" lvl="0" marL="0" rtl="0" algn="l">
              <a:spcBef>
                <a:spcPts val="0"/>
              </a:spcBef>
              <a:spcAft>
                <a:spcPts val="0"/>
              </a:spcAft>
              <a:buNone/>
            </a:pPr>
            <a:r>
              <a:rPr lang="ja"/>
              <a:t>・使っている技術</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4c99bb378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4c99bb378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4c99bb378_9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4c99bb378_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初心者</a:t>
            </a:r>
            <a:r>
              <a:rPr lang="ja"/>
              <a:t>が趣味を始めるにあたっては何から始めれば良いか分からず、はじめの一歩が踏み出せない、自分の興味のあること以上に関心を広げられない、いざ始めた趣味が長続きしない、といった課題があると考えています。</a:t>
            </a:r>
            <a:endParaRPr/>
          </a:p>
          <a:p>
            <a:pPr indent="0" lvl="0" marL="0" rtl="0" algn="l">
              <a:spcBef>
                <a:spcPts val="0"/>
              </a:spcBef>
              <a:spcAft>
                <a:spcPts val="0"/>
              </a:spcAft>
              <a:buNone/>
            </a:pPr>
            <a:r>
              <a:rPr lang="ja"/>
              <a:t>このアプリではこうした課題を次のような機能によって解決しようと考えました。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まず、</a:t>
            </a:r>
            <a:r>
              <a:rPr lang="ja"/>
              <a:t>初心者ユーザは</a:t>
            </a:r>
            <a:r>
              <a:rPr lang="ja"/>
              <a:t>趣味をチュートリアル付きで</a:t>
            </a:r>
            <a:r>
              <a:rPr lang="ja"/>
              <a:t>購入でき</a:t>
            </a:r>
            <a:r>
              <a:rPr lang="ja"/>
              <a:t>、始めるための敷居が下</a:t>
            </a:r>
            <a:r>
              <a:rPr lang="ja"/>
              <a:t>がり</a:t>
            </a:r>
            <a:r>
              <a:rPr lang="ja"/>
              <a:t>ます。</a:t>
            </a:r>
            <a:r>
              <a:rPr lang="ja"/>
              <a:t>例えばテニスを始めたい初心者はラケットの選び方からチュートリアルで学べるなど、準備について自分で調べなければならない手間をカットできます。</a:t>
            </a:r>
            <a:r>
              <a:rPr lang="ja"/>
              <a:t>そして、各ユーザが自分の得意・好きな趣味を</a:t>
            </a:r>
            <a:r>
              <a:rPr lang="ja"/>
              <a:t>出品</a:t>
            </a:r>
            <a:r>
              <a:rPr lang="ja"/>
              <a:t>できることで、常に新しい趣味に触れることができます。また、チャット機能で誰かと一緒に趣味を始めたり、近況を共有できることで互いに励まし合い、趣味を継続することができます。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4c99bb378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4c99bb378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9235e10ba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59235e10ba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趣味と出会い、仲間と出会い、新しい自分と出会う</a:t>
            </a:r>
            <a:endParaRPr/>
          </a:p>
          <a:p>
            <a:pPr indent="0" lvl="0" marL="0" rtl="0" algn="l">
              <a:spcBef>
                <a:spcPts val="0"/>
              </a:spcBef>
              <a:spcAft>
                <a:spcPts val="0"/>
              </a:spcAft>
              <a:buNone/>
            </a:pPr>
            <a:r>
              <a:rPr lang="ja"/>
              <a:t>趣味と出会い君と行く。新しい自分とその先へ。</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先程のペルソナのように、興味のあることはあるけど、なかなかそれを始めることができない人が、趣味を見つけ、共有し、始めるためのWebアプリとして、私たちのチームではこちらのHappy Hobby Lobbyを考えました。</a:t>
            </a:r>
            <a:endParaRPr/>
          </a:p>
          <a:p>
            <a:pPr indent="0" lvl="0" marL="0" rtl="0" algn="l">
              <a:spcBef>
                <a:spcPts val="0"/>
              </a:spcBef>
              <a:spcAft>
                <a:spcPts val="0"/>
              </a:spcAft>
              <a:buNone/>
            </a:pPr>
            <a:r>
              <a:rPr lang="ja"/>
              <a:t>ペルソナが趣味を始めるにあたっては何から始めれば良いか分からず、はじめの一歩が踏み出せない、自分の興味のあること以上に関心を広げられない、いざ始めた趣味が長続きしない、といった課題があると考えています。</a:t>
            </a:r>
            <a:endParaRPr/>
          </a:p>
          <a:p>
            <a:pPr indent="0" lvl="0" marL="0" rtl="0" algn="l">
              <a:spcBef>
                <a:spcPts val="0"/>
              </a:spcBef>
              <a:spcAft>
                <a:spcPts val="0"/>
              </a:spcAft>
              <a:buNone/>
            </a:pPr>
            <a:r>
              <a:rPr lang="ja"/>
              <a:t>このアプリではこうした課題を次のような機能によって解決しようと考えました。</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まず、趣味をチュートリアル付きで始められるようにして、始めるための敷居を下げます。そして、各ユーザが自分の得意・好きな趣味を共有できることで、常に新しい趣味に触れることができます。また、チャット機能で誰かと一緒に趣味を始めたり、近況を共有できることで互いに励まし合い、趣味を継続することができ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ea81f44e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5ea81f44e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ea81f4dde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ea81f4dd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4c99bafe0_1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4c99bafe0_1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4c99bb378_1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4c99bb378_1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ea81f44e0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5ea81f44e0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e4c99bb378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e4c99bb378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59235e10ba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59235e10ba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4c99bb378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4c99bb378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4c99baf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4c99baf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ja">
                <a:solidFill>
                  <a:schemeClr val="dk1"/>
                </a:solidFill>
              </a:rPr>
              <a:t>UXデザイン研修</a:t>
            </a:r>
            <a:endParaRPr>
              <a:solidFill>
                <a:schemeClr val="dk1"/>
              </a:solidFill>
            </a:endParaRPr>
          </a:p>
          <a:p>
            <a:pPr indent="-298450" lvl="1" marL="914400" rtl="0" algn="l">
              <a:spcBef>
                <a:spcPts val="0"/>
              </a:spcBef>
              <a:spcAft>
                <a:spcPts val="0"/>
              </a:spcAft>
              <a:buClr>
                <a:schemeClr val="dk1"/>
              </a:buClr>
              <a:buSzPts val="1100"/>
              <a:buChar char="○"/>
            </a:pPr>
            <a:r>
              <a:rPr lang="ja">
                <a:solidFill>
                  <a:schemeClr val="dk1"/>
                </a:solidFill>
              </a:rPr>
              <a:t>設定されたペルソナに対してその人が抱える潜在的な問題を解決するため価値シナリオ、行動シナリオ、操作シナリオを作成した</a:t>
            </a:r>
            <a:endParaRPr/>
          </a:p>
          <a:p>
            <a:pPr indent="-298450" lvl="0" marL="457200" rtl="0" algn="l">
              <a:spcBef>
                <a:spcPts val="0"/>
              </a:spcBef>
              <a:spcAft>
                <a:spcPts val="0"/>
              </a:spcAft>
              <a:buSzPts val="1100"/>
              <a:buChar char="●"/>
            </a:pPr>
            <a:r>
              <a:rPr lang="ja"/>
              <a:t>アジャイル・スクラム研修</a:t>
            </a:r>
            <a:endParaRPr/>
          </a:p>
          <a:p>
            <a:pPr indent="-298450" lvl="1" marL="914400" rtl="0" algn="l">
              <a:spcBef>
                <a:spcPts val="0"/>
              </a:spcBef>
              <a:spcAft>
                <a:spcPts val="0"/>
              </a:spcAft>
              <a:buSzPts val="1100"/>
              <a:buChar char="○"/>
            </a:pPr>
            <a:r>
              <a:rPr lang="ja"/>
              <a:t>90秒の動画作成を通じてスクラム開発のスプリントやバックログの作成、レビューについて学んだ</a:t>
            </a:r>
            <a:endParaRPr/>
          </a:p>
          <a:p>
            <a:pPr indent="-298450" lvl="0" marL="457200" rtl="0" algn="l">
              <a:spcBef>
                <a:spcPts val="0"/>
              </a:spcBef>
              <a:spcAft>
                <a:spcPts val="0"/>
              </a:spcAft>
              <a:buSzPts val="1100"/>
              <a:buChar char="●"/>
            </a:pPr>
            <a:r>
              <a:rPr lang="ja"/>
              <a:t>学んだ内容を生かして開発編へ</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9235e10b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9235e10b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9235e10ba_8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9235e10ba_8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9235e10ba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9235e10ba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ea81f4dd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ea81f4dd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・ペルソナの概要（ニーズ）</a:t>
            </a:r>
            <a:endParaRPr/>
          </a:p>
          <a:p>
            <a:pPr indent="0" lvl="0" marL="0" rtl="0" algn="l">
              <a:spcBef>
                <a:spcPts val="0"/>
              </a:spcBef>
              <a:spcAft>
                <a:spcPts val="0"/>
              </a:spcAft>
              <a:buNone/>
            </a:pPr>
            <a:r>
              <a:rPr lang="ja"/>
              <a:t>・サービスの概要(価値シナリオ)</a:t>
            </a:r>
            <a:endParaRPr/>
          </a:p>
          <a:p>
            <a:pPr indent="0" lvl="0" marL="0" rtl="0" algn="l">
              <a:spcBef>
                <a:spcPts val="0"/>
              </a:spcBef>
              <a:spcAft>
                <a:spcPts val="0"/>
              </a:spcAft>
              <a:buNone/>
            </a:pPr>
            <a:r>
              <a:rPr lang="ja"/>
              <a:t>・使っている技術</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3" name="Google Shape;13;p2"/>
          <p:cNvPicPr preferRelativeResize="0"/>
          <p:nvPr/>
        </p:nvPicPr>
        <p:blipFill>
          <a:blip r:embed="rId2">
            <a:alphaModFix/>
          </a:blip>
          <a:stretch>
            <a:fillRect/>
          </a:stretch>
        </p:blipFill>
        <p:spPr>
          <a:xfrm>
            <a:off x="-2"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7" name="Google Shape;17;p3"/>
          <p:cNvPicPr preferRelativeResize="0"/>
          <p:nvPr/>
        </p:nvPicPr>
        <p:blipFill>
          <a:blip r:embed="rId2">
            <a:alphaModFix/>
          </a:blip>
          <a:stretch>
            <a:fillRect/>
          </a:stretch>
        </p:blipFill>
        <p:spPr>
          <a:xfrm>
            <a:off x="8063650" y="0"/>
            <a:ext cx="1080350" cy="10803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HiraMaruProN-W4"/>
              <a:buNone/>
              <a:defRPr>
                <a:latin typeface="HiraMaruProN-W4"/>
                <a:ea typeface="HiraMaruProN-W4"/>
                <a:cs typeface="HiraMaruProN-W4"/>
                <a:sym typeface="HiraMaruProN-W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22" name="Google Shape;22;p4"/>
          <p:cNvPicPr preferRelativeResize="0"/>
          <p:nvPr/>
        </p:nvPicPr>
        <p:blipFill>
          <a:blip r:embed="rId2">
            <a:alphaModFix/>
          </a:blip>
          <a:stretch>
            <a:fillRect/>
          </a:stretch>
        </p:blipFill>
        <p:spPr>
          <a:xfrm>
            <a:off x="8063650" y="0"/>
            <a:ext cx="1080350" cy="10803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3.png"/><Relationship Id="rId13" Type="http://schemas.openxmlformats.org/officeDocument/2006/relationships/image" Target="../media/image36.png"/><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6.png"/><Relationship Id="rId15" Type="http://schemas.openxmlformats.org/officeDocument/2006/relationships/image" Target="../media/image50.png"/><Relationship Id="rId14" Type="http://schemas.openxmlformats.org/officeDocument/2006/relationships/image" Target="../media/image7.png"/><Relationship Id="rId17" Type="http://schemas.openxmlformats.org/officeDocument/2006/relationships/image" Target="../media/image27.png"/><Relationship Id="rId16" Type="http://schemas.openxmlformats.org/officeDocument/2006/relationships/image" Target="../media/image37.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54.png"/><Relationship Id="rId6"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0.png"/><Relationship Id="rId7"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8.jp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5.jpg"/><Relationship Id="rId6"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3.png"/><Relationship Id="rId13" Type="http://schemas.openxmlformats.org/officeDocument/2006/relationships/image" Target="../media/image36.png"/><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6.png"/><Relationship Id="rId15" Type="http://schemas.openxmlformats.org/officeDocument/2006/relationships/image" Target="../media/image50.png"/><Relationship Id="rId14" Type="http://schemas.openxmlformats.org/officeDocument/2006/relationships/image" Target="../media/image7.png"/><Relationship Id="rId17" Type="http://schemas.openxmlformats.org/officeDocument/2006/relationships/image" Target="../media/image27.png"/><Relationship Id="rId16" Type="http://schemas.openxmlformats.org/officeDocument/2006/relationships/image" Target="../media/image37.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6.png"/><Relationship Id="rId5" Type="http://schemas.openxmlformats.org/officeDocument/2006/relationships/image" Target="../media/image69.png"/><Relationship Id="rId6"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55.png"/><Relationship Id="rId21" Type="http://schemas.openxmlformats.org/officeDocument/2006/relationships/image" Target="../media/image60.png"/><Relationship Id="rId24" Type="http://schemas.openxmlformats.org/officeDocument/2006/relationships/image" Target="../media/image64.png"/><Relationship Id="rId23"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2.xml"/><Relationship Id="rId4" Type="http://schemas.openxmlformats.org/officeDocument/2006/relationships/image" Target="../media/image13.png"/><Relationship Id="rId9" Type="http://schemas.openxmlformats.org/officeDocument/2006/relationships/image" Target="../media/image18.png"/><Relationship Id="rId25" Type="http://schemas.openxmlformats.org/officeDocument/2006/relationships/image" Target="../media/image61.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53.png"/><Relationship Id="rId8" Type="http://schemas.openxmlformats.org/officeDocument/2006/relationships/image" Target="../media/image51.png"/><Relationship Id="rId11" Type="http://schemas.openxmlformats.org/officeDocument/2006/relationships/image" Target="../media/image24.png"/><Relationship Id="rId10" Type="http://schemas.openxmlformats.org/officeDocument/2006/relationships/image" Target="../media/image28.png"/><Relationship Id="rId13" Type="http://schemas.openxmlformats.org/officeDocument/2006/relationships/image" Target="../media/image23.png"/><Relationship Id="rId12" Type="http://schemas.openxmlformats.org/officeDocument/2006/relationships/image" Target="../media/image26.png"/><Relationship Id="rId15" Type="http://schemas.openxmlformats.org/officeDocument/2006/relationships/image" Target="../media/image29.png"/><Relationship Id="rId14" Type="http://schemas.openxmlformats.org/officeDocument/2006/relationships/image" Target="../media/image49.png"/><Relationship Id="rId17" Type="http://schemas.openxmlformats.org/officeDocument/2006/relationships/image" Target="../media/image36.png"/><Relationship Id="rId16" Type="http://schemas.openxmlformats.org/officeDocument/2006/relationships/image" Target="../media/image44.png"/><Relationship Id="rId19" Type="http://schemas.openxmlformats.org/officeDocument/2006/relationships/image" Target="../media/image7.png"/><Relationship Id="rId18"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24.png"/><Relationship Id="rId11" Type="http://schemas.openxmlformats.org/officeDocument/2006/relationships/image" Target="../media/image29.png"/><Relationship Id="rId10" Type="http://schemas.openxmlformats.org/officeDocument/2006/relationships/image" Target="../media/image23.png"/><Relationship Id="rId13" Type="http://schemas.openxmlformats.org/officeDocument/2006/relationships/image" Target="../media/image36.png"/><Relationship Id="rId12" Type="http://schemas.openxmlformats.org/officeDocument/2006/relationships/image" Target="../media/image44.png"/><Relationship Id="rId15" Type="http://schemas.openxmlformats.org/officeDocument/2006/relationships/image" Target="../media/image50.png"/><Relationship Id="rId14" Type="http://schemas.openxmlformats.org/officeDocument/2006/relationships/image" Target="../media/image7.png"/><Relationship Id="rId16" Type="http://schemas.openxmlformats.org/officeDocument/2006/relationships/image" Target="../media/image37.png"/></Relationships>
</file>

<file path=ppt/slides/_rels/slide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2.png"/><Relationship Id="rId12"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0.jpg"/><Relationship Id="rId9" Type="http://schemas.openxmlformats.org/officeDocument/2006/relationships/image" Target="../media/image22.png"/><Relationship Id="rId5" Type="http://schemas.openxmlformats.org/officeDocument/2006/relationships/image" Target="../media/image11.jp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56.png"/><Relationship Id="rId7" Type="http://schemas.openxmlformats.org/officeDocument/2006/relationships/image" Target="../media/image25.png"/><Relationship Id="rId8" Type="http://schemas.openxmlformats.org/officeDocument/2006/relationships/image" Target="../media/image59.png"/><Relationship Id="rId11" Type="http://schemas.openxmlformats.org/officeDocument/2006/relationships/image" Target="../media/image58.png"/><Relationship Id="rId10" Type="http://schemas.openxmlformats.org/officeDocument/2006/relationships/image" Target="../media/image73.png"/><Relationship Id="rId12" Type="http://schemas.openxmlformats.org/officeDocument/2006/relationships/image" Target="../media/image62.png"/></Relationships>
</file>

<file path=ppt/slides/_rels/slide31.xml.rels><?xml version="1.0" encoding="UTF-8" standalone="yes"?><Relationships xmlns="http://schemas.openxmlformats.org/package/2006/relationships"><Relationship Id="rId20" Type="http://schemas.openxmlformats.org/officeDocument/2006/relationships/image" Target="../media/image60.png"/><Relationship Id="rId22" Type="http://schemas.openxmlformats.org/officeDocument/2006/relationships/image" Target="../media/image27.png"/><Relationship Id="rId21" Type="http://schemas.openxmlformats.org/officeDocument/2006/relationships/image" Target="../media/image55.png"/><Relationship Id="rId24" Type="http://schemas.openxmlformats.org/officeDocument/2006/relationships/image" Target="../media/image50.png"/><Relationship Id="rId23"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28.png"/><Relationship Id="rId26" Type="http://schemas.openxmlformats.org/officeDocument/2006/relationships/image" Target="../media/image61.png"/><Relationship Id="rId25" Type="http://schemas.openxmlformats.org/officeDocument/2006/relationships/image" Target="../media/image74.png"/><Relationship Id="rId5" Type="http://schemas.openxmlformats.org/officeDocument/2006/relationships/image" Target="../media/image17.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18.png"/><Relationship Id="rId11" Type="http://schemas.openxmlformats.org/officeDocument/2006/relationships/image" Target="../media/image26.png"/><Relationship Id="rId10" Type="http://schemas.openxmlformats.org/officeDocument/2006/relationships/image" Target="../media/image24.png"/><Relationship Id="rId13" Type="http://schemas.openxmlformats.org/officeDocument/2006/relationships/image" Target="../media/image49.png"/><Relationship Id="rId12" Type="http://schemas.openxmlformats.org/officeDocument/2006/relationships/image" Target="../media/image23.png"/><Relationship Id="rId15" Type="http://schemas.openxmlformats.org/officeDocument/2006/relationships/image" Target="../media/image44.png"/><Relationship Id="rId14" Type="http://schemas.openxmlformats.org/officeDocument/2006/relationships/image" Target="../media/image29.png"/><Relationship Id="rId17" Type="http://schemas.openxmlformats.org/officeDocument/2006/relationships/image" Target="../media/image63.png"/><Relationship Id="rId16" Type="http://schemas.openxmlformats.org/officeDocument/2006/relationships/image" Target="../media/image36.png"/><Relationship Id="rId19" Type="http://schemas.openxmlformats.org/officeDocument/2006/relationships/image" Target="../media/image57.png"/><Relationship Id="rId18" Type="http://schemas.openxmlformats.org/officeDocument/2006/relationships/image" Target="../media/image7.png"/></Relationships>
</file>

<file path=ppt/slides/_rels/slide32.xml.rels><?xml version="1.0" encoding="UTF-8" standalone="yes"?><Relationships xmlns="http://schemas.openxmlformats.org/package/2006/relationships"><Relationship Id="rId20" Type="http://schemas.openxmlformats.org/officeDocument/2006/relationships/image" Target="../media/image17.png"/><Relationship Id="rId22" Type="http://schemas.openxmlformats.org/officeDocument/2006/relationships/image" Target="../media/image55.png"/><Relationship Id="rId21"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63.png"/><Relationship Id="rId5" Type="http://schemas.openxmlformats.org/officeDocument/2006/relationships/image" Target="../media/image51.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44.png"/><Relationship Id="rId11" Type="http://schemas.openxmlformats.org/officeDocument/2006/relationships/image" Target="../media/image24.png"/><Relationship Id="rId10" Type="http://schemas.openxmlformats.org/officeDocument/2006/relationships/image" Target="../media/image60.png"/><Relationship Id="rId13" Type="http://schemas.openxmlformats.org/officeDocument/2006/relationships/image" Target="../media/image75.png"/><Relationship Id="rId12" Type="http://schemas.openxmlformats.org/officeDocument/2006/relationships/image" Target="../media/image76.png"/><Relationship Id="rId15" Type="http://schemas.openxmlformats.org/officeDocument/2006/relationships/image" Target="../media/image57.png"/><Relationship Id="rId14" Type="http://schemas.openxmlformats.org/officeDocument/2006/relationships/image" Target="../media/image72.png"/><Relationship Id="rId17" Type="http://schemas.openxmlformats.org/officeDocument/2006/relationships/image" Target="../media/image18.png"/><Relationship Id="rId16" Type="http://schemas.openxmlformats.org/officeDocument/2006/relationships/image" Target="../media/image23.png"/><Relationship Id="rId19" Type="http://schemas.openxmlformats.org/officeDocument/2006/relationships/image" Target="../media/image25.png"/><Relationship Id="rId18"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ja"/>
              <a:t>チーム5 NGAP 最終報告会</a:t>
            </a:r>
            <a:endParaRPr b="1"/>
          </a:p>
        </p:txBody>
      </p:sp>
      <p:sp>
        <p:nvSpPr>
          <p:cNvPr id="58" name="Google Shape;58;p13"/>
          <p:cNvSpPr txBox="1"/>
          <p:nvPr>
            <p:ph idx="1" type="subTitle"/>
          </p:nvPr>
        </p:nvSpPr>
        <p:spPr>
          <a:xfrm>
            <a:off x="311700" y="2834125"/>
            <a:ext cx="8520600" cy="792600"/>
          </a:xfrm>
          <a:prstGeom prst="rect">
            <a:avLst/>
          </a:prstGeom>
          <a:ln>
            <a:noFill/>
          </a:ln>
        </p:spPr>
        <p:txBody>
          <a:bodyPr anchorCtr="0" anchor="t" bIns="91425" lIns="91425" spcFirstLastPara="1" rIns="91425" wrap="square" tIns="91425">
            <a:normAutofit/>
          </a:bodyPr>
          <a:lstStyle/>
          <a:p>
            <a:pPr indent="0" lvl="0" marL="0" rtl="0" algn="r">
              <a:spcBef>
                <a:spcPts val="0"/>
              </a:spcBef>
              <a:spcAft>
                <a:spcPts val="0"/>
              </a:spcAft>
              <a:buNone/>
            </a:pPr>
            <a:r>
              <a:rPr b="1" lang="ja">
                <a:solidFill>
                  <a:srgbClr val="000000"/>
                </a:solidFill>
              </a:rPr>
              <a:t>赤星、</a:t>
            </a:r>
            <a:r>
              <a:rPr b="1" lang="ja">
                <a:solidFill>
                  <a:srgbClr val="000000"/>
                </a:solidFill>
              </a:rPr>
              <a:t>押野、</a:t>
            </a:r>
            <a:r>
              <a:rPr b="1" lang="ja">
                <a:solidFill>
                  <a:srgbClr val="000000"/>
                </a:solidFill>
              </a:rPr>
              <a:t>佐藤</a:t>
            </a:r>
            <a:r>
              <a:rPr b="1" lang="ja">
                <a:solidFill>
                  <a:srgbClr val="000000"/>
                </a:solidFill>
              </a:rPr>
              <a:t>、高野</a:t>
            </a:r>
            <a:r>
              <a:rPr b="1" lang="ja">
                <a:solidFill>
                  <a:srgbClr val="000000"/>
                </a:solidFill>
              </a:rPr>
              <a:t>、徳弘、</a:t>
            </a:r>
            <a:r>
              <a:rPr b="1" lang="ja">
                <a:solidFill>
                  <a:schemeClr val="dk1"/>
                </a:solidFill>
              </a:rPr>
              <a:t>西岡、</a:t>
            </a:r>
            <a:r>
              <a:rPr b="1" lang="ja">
                <a:solidFill>
                  <a:srgbClr val="000000"/>
                </a:solidFill>
              </a:rPr>
              <a:t>廣田</a:t>
            </a:r>
            <a:endParaRPr b="1">
              <a:solidFill>
                <a:srgbClr val="000000"/>
              </a:solidFill>
            </a:endParaRPr>
          </a:p>
        </p:txBody>
      </p:sp>
      <p:pic>
        <p:nvPicPr>
          <p:cNvPr id="59" name="Google Shape;59;p13"/>
          <p:cNvPicPr preferRelativeResize="0"/>
          <p:nvPr/>
        </p:nvPicPr>
        <p:blipFill>
          <a:blip r:embed="rId3">
            <a:alphaModFix amt="94000"/>
          </a:blip>
          <a:stretch>
            <a:fillRect/>
          </a:stretch>
        </p:blipFill>
        <p:spPr>
          <a:xfrm>
            <a:off x="171325" y="181225"/>
            <a:ext cx="2647624" cy="818729"/>
          </a:xfrm>
          <a:prstGeom prst="rect">
            <a:avLst/>
          </a:prstGeom>
          <a:noFill/>
          <a:ln>
            <a:noFill/>
          </a:ln>
        </p:spPr>
      </p:pic>
      <p:pic>
        <p:nvPicPr>
          <p:cNvPr id="60" name="Google Shape;60;p13"/>
          <p:cNvPicPr preferRelativeResize="0"/>
          <p:nvPr/>
        </p:nvPicPr>
        <p:blipFill>
          <a:blip r:embed="rId4">
            <a:alphaModFix/>
          </a:blip>
          <a:stretch>
            <a:fillRect/>
          </a:stretch>
        </p:blipFill>
        <p:spPr>
          <a:xfrm>
            <a:off x="8063650" y="0"/>
            <a:ext cx="1080350" cy="108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開発</a:t>
            </a:r>
            <a:r>
              <a:rPr lang="ja"/>
              <a:t>した</a:t>
            </a:r>
            <a:r>
              <a:rPr lang="ja"/>
              <a:t>サービス</a:t>
            </a:r>
            <a:endParaRPr/>
          </a:p>
        </p:txBody>
      </p:sp>
      <p:sp>
        <p:nvSpPr>
          <p:cNvPr id="195" name="Google Shape;195;p22"/>
          <p:cNvSpPr txBox="1"/>
          <p:nvPr>
            <p:ph idx="1" type="body"/>
          </p:nvPr>
        </p:nvSpPr>
        <p:spPr>
          <a:xfrm>
            <a:off x="311700" y="1076550"/>
            <a:ext cx="8520600" cy="1074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ja" sz="3641">
                <a:solidFill>
                  <a:schemeClr val="dk1"/>
                </a:solidFill>
                <a:latin typeface="Century Gothic"/>
                <a:ea typeface="Century Gothic"/>
                <a:cs typeface="Century Gothic"/>
                <a:sym typeface="Century Gothic"/>
              </a:rPr>
              <a:t>Happy Hobby Lobby</a:t>
            </a:r>
            <a:endParaRPr b="1" sz="3641">
              <a:solidFill>
                <a:schemeClr val="dk1"/>
              </a:solidFill>
              <a:latin typeface="Century Gothic"/>
              <a:ea typeface="Century Gothic"/>
              <a:cs typeface="Century Gothic"/>
              <a:sym typeface="Century Gothic"/>
            </a:endParaRPr>
          </a:p>
          <a:p>
            <a:pPr indent="0" lvl="0" marL="0" rtl="0" algn="ctr">
              <a:spcBef>
                <a:spcPts val="1200"/>
              </a:spcBef>
              <a:spcAft>
                <a:spcPts val="1200"/>
              </a:spcAft>
              <a:buNone/>
            </a:pPr>
            <a:r>
              <a:rPr lang="ja" sz="2000">
                <a:solidFill>
                  <a:schemeClr val="dk1"/>
                </a:solidFill>
              </a:rPr>
              <a:t>趣味を「見つけて」、「</a:t>
            </a:r>
            <a:r>
              <a:rPr lang="ja" sz="2000">
                <a:solidFill>
                  <a:schemeClr val="dk1"/>
                </a:solidFill>
              </a:rPr>
              <a:t>始めて</a:t>
            </a:r>
            <a:r>
              <a:rPr lang="ja" sz="2000">
                <a:solidFill>
                  <a:schemeClr val="dk1"/>
                </a:solidFill>
              </a:rPr>
              <a:t>」、「</a:t>
            </a:r>
            <a:r>
              <a:rPr lang="ja" sz="2000">
                <a:solidFill>
                  <a:schemeClr val="dk1"/>
                </a:solidFill>
              </a:rPr>
              <a:t>共有す</a:t>
            </a:r>
            <a:r>
              <a:rPr lang="ja" sz="2000">
                <a:solidFill>
                  <a:schemeClr val="dk1"/>
                </a:solidFill>
              </a:rPr>
              <a:t>る」ためのWebアプリ</a:t>
            </a:r>
            <a:endParaRPr sz="2000">
              <a:solidFill>
                <a:schemeClr val="dk1"/>
              </a:solidFill>
            </a:endParaRPr>
          </a:p>
        </p:txBody>
      </p:sp>
      <p:pic>
        <p:nvPicPr>
          <p:cNvPr id="196" name="Google Shape;196;p22"/>
          <p:cNvPicPr preferRelativeResize="0"/>
          <p:nvPr/>
        </p:nvPicPr>
        <p:blipFill rotWithShape="1">
          <a:blip r:embed="rId3">
            <a:alphaModFix/>
          </a:blip>
          <a:srcRect b="0" l="0" r="0" t="11839"/>
          <a:stretch/>
        </p:blipFill>
        <p:spPr>
          <a:xfrm>
            <a:off x="3882900" y="211750"/>
            <a:ext cx="1378200" cy="939000"/>
          </a:xfrm>
          <a:prstGeom prst="ellipse">
            <a:avLst/>
          </a:prstGeom>
          <a:noFill/>
          <a:ln>
            <a:noFill/>
          </a:ln>
        </p:spPr>
      </p:pic>
      <p:sp>
        <p:nvSpPr>
          <p:cNvPr id="197" name="Google Shape;1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98" name="Google Shape;198;p22"/>
          <p:cNvPicPr preferRelativeResize="0"/>
          <p:nvPr/>
        </p:nvPicPr>
        <p:blipFill rotWithShape="1">
          <a:blip r:embed="rId4">
            <a:alphaModFix/>
          </a:blip>
          <a:srcRect b="2152" l="0" r="0" t="0"/>
          <a:stretch/>
        </p:blipFill>
        <p:spPr>
          <a:xfrm>
            <a:off x="2205400" y="2209675"/>
            <a:ext cx="4733175" cy="2630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idx="12" type="sldNum"/>
          </p:nvPr>
        </p:nvSpPr>
        <p:spPr>
          <a:xfrm>
            <a:off x="8376083" y="4664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04" name="Google Shape;204;p23"/>
          <p:cNvPicPr preferRelativeResize="0"/>
          <p:nvPr/>
        </p:nvPicPr>
        <p:blipFill rotWithShape="1">
          <a:blip r:embed="rId3">
            <a:alphaModFix/>
          </a:blip>
          <a:srcRect b="45668" l="5103" r="53233" t="20816"/>
          <a:stretch/>
        </p:blipFill>
        <p:spPr>
          <a:xfrm>
            <a:off x="1672024" y="1065825"/>
            <a:ext cx="2784302" cy="1582252"/>
          </a:xfrm>
          <a:prstGeom prst="rect">
            <a:avLst/>
          </a:prstGeom>
          <a:noFill/>
          <a:ln cap="flat" cmpd="sng" w="38100">
            <a:solidFill>
              <a:srgbClr val="F4CCCC"/>
            </a:solidFill>
            <a:prstDash val="solid"/>
            <a:round/>
            <a:headEnd len="sm" w="sm" type="none"/>
            <a:tailEnd len="sm" w="sm" type="none"/>
          </a:ln>
        </p:spPr>
      </p:pic>
      <p:pic>
        <p:nvPicPr>
          <p:cNvPr id="205" name="Google Shape;205;p23"/>
          <p:cNvPicPr preferRelativeResize="0"/>
          <p:nvPr/>
        </p:nvPicPr>
        <p:blipFill rotWithShape="1">
          <a:blip r:embed="rId3">
            <a:alphaModFix/>
          </a:blip>
          <a:srcRect b="1133" l="50262" r="1542" t="53869"/>
          <a:stretch/>
        </p:blipFill>
        <p:spPr>
          <a:xfrm>
            <a:off x="4533905" y="3039247"/>
            <a:ext cx="3079444" cy="1954332"/>
          </a:xfrm>
          <a:prstGeom prst="rect">
            <a:avLst/>
          </a:prstGeom>
          <a:noFill/>
          <a:ln cap="flat" cmpd="sng" w="38100">
            <a:solidFill>
              <a:srgbClr val="B6D7A8"/>
            </a:solidFill>
            <a:prstDash val="solid"/>
            <a:round/>
            <a:headEnd len="sm" w="sm" type="none"/>
            <a:tailEnd len="sm" w="sm" type="none"/>
          </a:ln>
        </p:spPr>
      </p:pic>
      <p:pic>
        <p:nvPicPr>
          <p:cNvPr id="206" name="Google Shape;206;p23"/>
          <p:cNvPicPr preferRelativeResize="0"/>
          <p:nvPr/>
        </p:nvPicPr>
        <p:blipFill rotWithShape="1">
          <a:blip r:embed="rId3">
            <a:alphaModFix/>
          </a:blip>
          <a:srcRect b="997" l="2351" r="49352" t="55052"/>
          <a:stretch/>
        </p:blipFill>
        <p:spPr>
          <a:xfrm>
            <a:off x="1438150" y="3036725"/>
            <a:ext cx="3039949" cy="1954325"/>
          </a:xfrm>
          <a:prstGeom prst="rect">
            <a:avLst/>
          </a:prstGeom>
          <a:noFill/>
          <a:ln cap="flat" cmpd="sng" w="38100">
            <a:solidFill>
              <a:srgbClr val="C9DAF8"/>
            </a:solidFill>
            <a:prstDash val="solid"/>
            <a:round/>
            <a:headEnd len="sm" w="sm" type="none"/>
            <a:tailEnd len="sm" w="sm" type="none"/>
          </a:ln>
        </p:spPr>
      </p:pic>
      <p:pic>
        <p:nvPicPr>
          <p:cNvPr id="207" name="Google Shape;207;p23"/>
          <p:cNvPicPr preferRelativeResize="0"/>
          <p:nvPr/>
        </p:nvPicPr>
        <p:blipFill rotWithShape="1">
          <a:blip r:embed="rId3">
            <a:alphaModFix/>
          </a:blip>
          <a:srcRect b="45808" l="50188" r="1516" t="19836"/>
          <a:stretch/>
        </p:blipFill>
        <p:spPr>
          <a:xfrm>
            <a:off x="4533905" y="1065824"/>
            <a:ext cx="3079444" cy="1582263"/>
          </a:xfrm>
          <a:prstGeom prst="rect">
            <a:avLst/>
          </a:prstGeom>
          <a:noFill/>
          <a:ln cap="flat" cmpd="sng" w="38100">
            <a:solidFill>
              <a:srgbClr val="FFE599"/>
            </a:solidFill>
            <a:prstDash val="solid"/>
            <a:round/>
            <a:headEnd len="sm" w="sm" type="none"/>
            <a:tailEnd len="sm" w="sm" type="none"/>
          </a:ln>
        </p:spPr>
      </p:pic>
      <p:sp>
        <p:nvSpPr>
          <p:cNvPr id="208" name="Google Shape;208;p23"/>
          <p:cNvSpPr/>
          <p:nvPr/>
        </p:nvSpPr>
        <p:spPr>
          <a:xfrm>
            <a:off x="4624300" y="882000"/>
            <a:ext cx="1800000" cy="360000"/>
          </a:xfrm>
          <a:prstGeom prst="flowChartAlternateProcess">
            <a:avLst/>
          </a:prstGeom>
          <a:solidFill>
            <a:srgbClr val="FFE599"/>
          </a:solid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2.TRIGGER</a:t>
            </a:r>
            <a:endParaRPr b="1" sz="1600"/>
          </a:p>
        </p:txBody>
      </p:sp>
      <p:sp>
        <p:nvSpPr>
          <p:cNvPr id="209" name="Google Shape;209;p23"/>
          <p:cNvSpPr/>
          <p:nvPr/>
        </p:nvSpPr>
        <p:spPr>
          <a:xfrm>
            <a:off x="1240075" y="2848200"/>
            <a:ext cx="1764000" cy="360000"/>
          </a:xfrm>
          <a:prstGeom prst="flowChartAlternateProcess">
            <a:avLst/>
          </a:prstGeom>
          <a:solidFill>
            <a:srgbClr val="C9DAF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3.ACTION</a:t>
            </a:r>
            <a:endParaRPr b="1" sz="1600"/>
          </a:p>
        </p:txBody>
      </p:sp>
      <p:sp>
        <p:nvSpPr>
          <p:cNvPr id="210" name="Google Shape;210;p23"/>
          <p:cNvSpPr/>
          <p:nvPr/>
        </p:nvSpPr>
        <p:spPr>
          <a:xfrm>
            <a:off x="4624300" y="2848200"/>
            <a:ext cx="1800000" cy="360000"/>
          </a:xfrm>
          <a:prstGeom prst="flowChartAlternateProcess">
            <a:avLst/>
          </a:prstGeom>
          <a:solidFill>
            <a:srgbClr val="B6D7A8"/>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600"/>
              <a:t>4.GOAL</a:t>
            </a:r>
            <a:endParaRPr b="1" sz="1600"/>
          </a:p>
        </p:txBody>
      </p:sp>
      <p:sp>
        <p:nvSpPr>
          <p:cNvPr id="211" name="Google Shape;211;p23"/>
          <p:cNvSpPr txBox="1"/>
          <p:nvPr>
            <p:ph type="title"/>
          </p:nvPr>
        </p:nvSpPr>
        <p:spPr>
          <a:xfrm>
            <a:off x="311700" y="42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価値シナリオ</a:t>
            </a:r>
            <a:endParaRPr/>
          </a:p>
        </p:txBody>
      </p:sp>
      <p:sp>
        <p:nvSpPr>
          <p:cNvPr id="212" name="Google Shape;212;p23"/>
          <p:cNvSpPr txBox="1"/>
          <p:nvPr>
            <p:ph idx="1" type="body"/>
          </p:nvPr>
        </p:nvSpPr>
        <p:spPr>
          <a:xfrm>
            <a:off x="6717975" y="1221000"/>
            <a:ext cx="2349900" cy="1634400"/>
          </a:xfrm>
          <a:prstGeom prst="rect">
            <a:avLst/>
          </a:prstGeom>
          <a:solidFill>
            <a:srgbClr val="FFE599"/>
          </a:solidFill>
          <a:effectLst>
            <a:outerShdw blurRad="57150" rotWithShape="0" algn="bl" dir="3000000" dist="57150">
              <a:srgbClr val="000000">
                <a:alpha val="50000"/>
              </a:srgbClr>
            </a:outerShdw>
          </a:effectLst>
        </p:spPr>
        <p:txBody>
          <a:bodyPr anchorCtr="0" anchor="t" bIns="91425" lIns="91425" spcFirstLastPara="1" rIns="91425" wrap="square" tIns="91425">
            <a:noAutofit/>
          </a:bodyPr>
          <a:lstStyle/>
          <a:p>
            <a:pPr indent="0" lvl="0" marL="0" rtl="0" algn="l">
              <a:lnSpc>
                <a:spcPct val="75000"/>
              </a:lnSpc>
              <a:spcBef>
                <a:spcPts val="0"/>
              </a:spcBef>
              <a:spcAft>
                <a:spcPts val="1200"/>
              </a:spcAft>
              <a:buSzPts val="935"/>
              <a:buNone/>
            </a:pPr>
            <a:r>
              <a:rPr b="1" lang="ja" sz="1829">
                <a:solidFill>
                  <a:schemeClr val="dk1"/>
                </a:solidFill>
              </a:rPr>
              <a:t>①</a:t>
            </a:r>
            <a:r>
              <a:rPr lang="ja" sz="1829">
                <a:solidFill>
                  <a:schemeClr val="dk1"/>
                </a:solidFill>
              </a:rPr>
              <a:t>趣味一覧を見て</a:t>
            </a:r>
            <a:br>
              <a:rPr lang="ja" sz="1829">
                <a:solidFill>
                  <a:schemeClr val="dk1"/>
                </a:solidFill>
              </a:rPr>
            </a:br>
            <a:r>
              <a:rPr lang="ja" sz="1829">
                <a:solidFill>
                  <a:schemeClr val="dk1"/>
                </a:solidFill>
              </a:rPr>
              <a:t>　新たな趣味に</a:t>
            </a:r>
            <a:br>
              <a:rPr lang="ja" sz="1829">
                <a:solidFill>
                  <a:schemeClr val="dk1"/>
                </a:solidFill>
              </a:rPr>
            </a:br>
            <a:r>
              <a:rPr lang="ja" sz="1829">
                <a:solidFill>
                  <a:schemeClr val="dk1"/>
                </a:solidFill>
              </a:rPr>
              <a:t>　出会える</a:t>
            </a:r>
            <a:br>
              <a:rPr lang="ja" sz="1829">
                <a:solidFill>
                  <a:schemeClr val="dk1"/>
                </a:solidFill>
              </a:rPr>
            </a:br>
            <a:br>
              <a:rPr lang="ja" sz="1829">
                <a:solidFill>
                  <a:schemeClr val="dk1"/>
                </a:solidFill>
              </a:rPr>
            </a:br>
            <a:r>
              <a:rPr b="1" lang="ja" sz="1829">
                <a:solidFill>
                  <a:schemeClr val="dk1"/>
                </a:solidFill>
              </a:rPr>
              <a:t>②</a:t>
            </a:r>
            <a:r>
              <a:rPr lang="ja" sz="1829">
                <a:solidFill>
                  <a:schemeClr val="dk1"/>
                </a:solidFill>
              </a:rPr>
              <a:t>趣味を始めやすく　するチュートリア　ルを購入できる</a:t>
            </a:r>
            <a:endParaRPr sz="1829">
              <a:solidFill>
                <a:schemeClr val="dk1"/>
              </a:solidFill>
            </a:endParaRPr>
          </a:p>
        </p:txBody>
      </p:sp>
      <p:sp>
        <p:nvSpPr>
          <p:cNvPr id="213" name="Google Shape;213;p23"/>
          <p:cNvSpPr txBox="1"/>
          <p:nvPr>
            <p:ph idx="1" type="body"/>
          </p:nvPr>
        </p:nvSpPr>
        <p:spPr>
          <a:xfrm>
            <a:off x="76200" y="1230150"/>
            <a:ext cx="2260800" cy="1582200"/>
          </a:xfrm>
          <a:prstGeom prst="rect">
            <a:avLst/>
          </a:prstGeom>
          <a:solidFill>
            <a:srgbClr val="F4CCCC"/>
          </a:solidFill>
          <a:ln>
            <a:noFill/>
          </a:ln>
          <a:effectLst>
            <a:outerShdw blurRad="57150" rotWithShape="0" algn="bl" dir="3000000" dist="57150">
              <a:srgbClr val="000000">
                <a:alpha val="50000"/>
              </a:srgbClr>
            </a:outerShdw>
          </a:effectLst>
        </p:spPr>
        <p:txBody>
          <a:bodyPr anchorCtr="0" anchor="t" bIns="91425" lIns="91425" spcFirstLastPara="1" rIns="91425" wrap="square" tIns="91425">
            <a:noAutofit/>
          </a:bodyPr>
          <a:lstStyle/>
          <a:p>
            <a:pPr indent="0" lvl="0" marL="0" rtl="0" algn="l">
              <a:lnSpc>
                <a:spcPct val="75000"/>
              </a:lnSpc>
              <a:spcBef>
                <a:spcPts val="0"/>
              </a:spcBef>
              <a:spcAft>
                <a:spcPts val="1200"/>
              </a:spcAft>
              <a:buSzPts val="852"/>
              <a:buNone/>
            </a:pPr>
            <a:r>
              <a:rPr b="1" lang="ja">
                <a:solidFill>
                  <a:srgbClr val="000000"/>
                </a:solidFill>
              </a:rPr>
              <a:t>①</a:t>
            </a:r>
            <a:r>
              <a:rPr lang="ja">
                <a:solidFill>
                  <a:schemeClr val="dk1"/>
                </a:solidFill>
              </a:rPr>
              <a:t>興味関心が</a:t>
            </a:r>
            <a:br>
              <a:rPr lang="ja">
                <a:solidFill>
                  <a:schemeClr val="dk1"/>
                </a:solidFill>
              </a:rPr>
            </a:br>
            <a:r>
              <a:rPr lang="ja">
                <a:solidFill>
                  <a:schemeClr val="dk1"/>
                </a:solidFill>
              </a:rPr>
              <a:t>　広がらない</a:t>
            </a:r>
            <a:br>
              <a:rPr lang="ja">
                <a:solidFill>
                  <a:schemeClr val="dk1"/>
                </a:solidFill>
              </a:rPr>
            </a:br>
            <a:br>
              <a:rPr lang="ja">
                <a:solidFill>
                  <a:schemeClr val="dk1"/>
                </a:solidFill>
              </a:rPr>
            </a:br>
            <a:r>
              <a:rPr b="1" lang="ja">
                <a:solidFill>
                  <a:schemeClr val="dk1"/>
                </a:solidFill>
              </a:rPr>
              <a:t>②</a:t>
            </a:r>
            <a:r>
              <a:rPr lang="ja">
                <a:solidFill>
                  <a:schemeClr val="dk1"/>
                </a:solidFill>
              </a:rPr>
              <a:t>何から始めれば</a:t>
            </a:r>
            <a:br>
              <a:rPr lang="ja">
                <a:solidFill>
                  <a:schemeClr val="dk1"/>
                </a:solidFill>
              </a:rPr>
            </a:br>
            <a:r>
              <a:rPr lang="ja">
                <a:solidFill>
                  <a:schemeClr val="dk1"/>
                </a:solidFill>
              </a:rPr>
              <a:t>　よいかわから</a:t>
            </a:r>
            <a:r>
              <a:rPr lang="ja">
                <a:solidFill>
                  <a:schemeClr val="dk1"/>
                </a:solidFill>
              </a:rPr>
              <a:t>ない</a:t>
            </a:r>
            <a:br>
              <a:rPr lang="ja">
                <a:solidFill>
                  <a:schemeClr val="dk1"/>
                </a:solidFill>
              </a:rPr>
            </a:br>
            <a:br>
              <a:rPr lang="ja">
                <a:solidFill>
                  <a:schemeClr val="dk1"/>
                </a:solidFill>
              </a:rPr>
            </a:br>
            <a:r>
              <a:rPr b="1" lang="ja">
                <a:solidFill>
                  <a:schemeClr val="dk1"/>
                </a:solidFill>
              </a:rPr>
              <a:t>③</a:t>
            </a:r>
            <a:r>
              <a:rPr lang="ja">
                <a:solidFill>
                  <a:schemeClr val="dk1"/>
                </a:solidFill>
              </a:rPr>
              <a:t>長続きしない</a:t>
            </a:r>
            <a:endParaRPr>
              <a:solidFill>
                <a:schemeClr val="dk1"/>
              </a:solidFill>
            </a:endParaRPr>
          </a:p>
        </p:txBody>
      </p:sp>
      <p:sp>
        <p:nvSpPr>
          <p:cNvPr id="214" name="Google Shape;214;p23"/>
          <p:cNvSpPr txBox="1"/>
          <p:nvPr>
            <p:ph idx="1" type="body"/>
          </p:nvPr>
        </p:nvSpPr>
        <p:spPr>
          <a:xfrm>
            <a:off x="76200" y="3507600"/>
            <a:ext cx="2206800" cy="1474800"/>
          </a:xfrm>
          <a:prstGeom prst="rect">
            <a:avLst/>
          </a:prstGeom>
          <a:solidFill>
            <a:srgbClr val="C9DAF8"/>
          </a:solidFill>
          <a:effectLst>
            <a:outerShdw blurRad="57150" rotWithShape="0" algn="bl" dir="3000000" dist="571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b="1" lang="ja">
                <a:solidFill>
                  <a:schemeClr val="dk1"/>
                </a:solidFill>
              </a:rPr>
              <a:t>③</a:t>
            </a:r>
            <a:r>
              <a:rPr lang="ja">
                <a:solidFill>
                  <a:schemeClr val="dk1"/>
                </a:solidFill>
              </a:rPr>
              <a:t>チャット機能で　誰かと趣味を</a:t>
            </a:r>
            <a:br>
              <a:rPr lang="ja">
                <a:solidFill>
                  <a:schemeClr val="dk1"/>
                </a:solidFill>
              </a:rPr>
            </a:br>
            <a:r>
              <a:rPr lang="ja">
                <a:solidFill>
                  <a:schemeClr val="dk1"/>
                </a:solidFill>
              </a:rPr>
              <a:t>　始めたり、近況　を共有できる</a:t>
            </a:r>
            <a:endParaRPr>
              <a:solidFill>
                <a:schemeClr val="dk1"/>
              </a:solidFill>
            </a:endParaRPr>
          </a:p>
        </p:txBody>
      </p:sp>
      <p:sp>
        <p:nvSpPr>
          <p:cNvPr id="215" name="Google Shape;215;p23"/>
          <p:cNvSpPr/>
          <p:nvPr/>
        </p:nvSpPr>
        <p:spPr>
          <a:xfrm>
            <a:off x="1240075" y="882000"/>
            <a:ext cx="1800000" cy="360000"/>
          </a:xfrm>
          <a:prstGeom prst="flowChartAlternateProcess">
            <a:avLst/>
          </a:prstGeom>
          <a:solidFill>
            <a:srgbClr val="F4CCCC"/>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1.</a:t>
            </a:r>
            <a:r>
              <a:rPr b="1" lang="ja" sz="1600"/>
              <a:t>ISSUE/WANTS</a:t>
            </a:r>
            <a:endParaRPr b="1" sz="1600"/>
          </a:p>
        </p:txBody>
      </p:sp>
      <p:sp>
        <p:nvSpPr>
          <p:cNvPr id="216" name="Google Shape;216;p23"/>
          <p:cNvSpPr txBox="1"/>
          <p:nvPr>
            <p:ph idx="1" type="body"/>
          </p:nvPr>
        </p:nvSpPr>
        <p:spPr>
          <a:xfrm>
            <a:off x="6717975" y="3607550"/>
            <a:ext cx="2349900" cy="1057500"/>
          </a:xfrm>
          <a:prstGeom prst="rect">
            <a:avLst/>
          </a:prstGeom>
          <a:solidFill>
            <a:srgbClr val="B6D7A8"/>
          </a:solidFill>
          <a:effectLst>
            <a:outerShdw blurRad="57150" rotWithShape="0" algn="bl" dir="3000000" dist="57150">
              <a:srgbClr val="000000">
                <a:alpha val="50000"/>
              </a:srgbClr>
            </a:outerShdw>
          </a:effectLst>
        </p:spPr>
        <p:txBody>
          <a:bodyPr anchorCtr="0" anchor="ctr" bIns="91425" lIns="91425" spcFirstLastPara="1" rIns="91425" wrap="square" tIns="91425">
            <a:noAutofit/>
          </a:bodyPr>
          <a:lstStyle/>
          <a:p>
            <a:pPr indent="0" lvl="0" marL="0" rtl="0" algn="ctr">
              <a:lnSpc>
                <a:spcPct val="75000"/>
              </a:lnSpc>
              <a:spcBef>
                <a:spcPts val="0"/>
              </a:spcBef>
              <a:spcAft>
                <a:spcPts val="1200"/>
              </a:spcAft>
              <a:buSzPts val="935"/>
              <a:buNone/>
            </a:pPr>
            <a:r>
              <a:rPr lang="ja" sz="1829">
                <a:solidFill>
                  <a:schemeClr val="dk1"/>
                </a:solidFill>
              </a:rPr>
              <a:t>プライベート充実！</a:t>
            </a:r>
            <a:endParaRPr sz="1829">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ユーザーストーリーマップ</a:t>
            </a:r>
            <a:endParaRPr/>
          </a:p>
          <a:p>
            <a:pPr indent="0" lvl="0" marL="0" rtl="0" algn="l">
              <a:spcBef>
                <a:spcPts val="0"/>
              </a:spcBef>
              <a:spcAft>
                <a:spcPts val="0"/>
              </a:spcAft>
              <a:buNone/>
            </a:pPr>
            <a:r>
              <a:t/>
            </a:r>
            <a:endParaRPr/>
          </a:p>
        </p:txBody>
      </p:sp>
      <p:sp>
        <p:nvSpPr>
          <p:cNvPr id="222" name="Google Shape;22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23" name="Google Shape;223;p24"/>
          <p:cNvPicPr preferRelativeResize="0"/>
          <p:nvPr/>
        </p:nvPicPr>
        <p:blipFill>
          <a:blip r:embed="rId3">
            <a:alphaModFix/>
          </a:blip>
          <a:stretch>
            <a:fillRect/>
          </a:stretch>
        </p:blipFill>
        <p:spPr>
          <a:xfrm>
            <a:off x="449500" y="1133750"/>
            <a:ext cx="8167655" cy="3620536"/>
          </a:xfrm>
          <a:prstGeom prst="rect">
            <a:avLst/>
          </a:prstGeom>
          <a:noFill/>
          <a:ln>
            <a:noFill/>
          </a:ln>
        </p:spPr>
      </p:pic>
      <p:cxnSp>
        <p:nvCxnSpPr>
          <p:cNvPr id="224" name="Google Shape;224;p24"/>
          <p:cNvCxnSpPr/>
          <p:nvPr/>
        </p:nvCxnSpPr>
        <p:spPr>
          <a:xfrm>
            <a:off x="77350" y="2774750"/>
            <a:ext cx="8952900" cy="0"/>
          </a:xfrm>
          <a:prstGeom prst="straightConnector1">
            <a:avLst/>
          </a:prstGeom>
          <a:noFill/>
          <a:ln cap="flat" cmpd="sng" w="28575">
            <a:solidFill>
              <a:srgbClr val="FF0000"/>
            </a:solidFill>
            <a:prstDash val="solid"/>
            <a:round/>
            <a:headEnd len="med" w="med" type="none"/>
            <a:tailEnd len="med" w="med" type="none"/>
          </a:ln>
        </p:spPr>
      </p:cxnSp>
      <p:sp>
        <p:nvSpPr>
          <p:cNvPr id="225" name="Google Shape;225;p24"/>
          <p:cNvSpPr/>
          <p:nvPr/>
        </p:nvSpPr>
        <p:spPr>
          <a:xfrm>
            <a:off x="1093675" y="1248750"/>
            <a:ext cx="3427500" cy="150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txBox="1"/>
          <p:nvPr>
            <p:ph idx="1" type="body"/>
          </p:nvPr>
        </p:nvSpPr>
        <p:spPr>
          <a:xfrm>
            <a:off x="1093675" y="1068225"/>
            <a:ext cx="3420000" cy="1656000"/>
          </a:xfrm>
          <a:prstGeom prst="rect">
            <a:avLst/>
          </a:prstGeom>
          <a:solidFill>
            <a:srgbClr val="F4CCCC"/>
          </a:solidFill>
          <a:effectLst>
            <a:outerShdw blurRad="57150" rotWithShape="0" algn="bl" dir="3000000" dist="57150">
              <a:srgbClr val="000000">
                <a:alpha val="50000"/>
              </a:srgbClr>
            </a:outerShdw>
          </a:effectLst>
        </p:spPr>
        <p:txBody>
          <a:bodyPr anchorCtr="0" anchor="t" bIns="91425" lIns="91425" spcFirstLastPara="1" rIns="91425" wrap="square" tIns="91425">
            <a:noAutofit/>
          </a:bodyPr>
          <a:lstStyle/>
          <a:p>
            <a:pPr indent="0" lvl="0" marL="0" rtl="0" algn="ctr">
              <a:lnSpc>
                <a:spcPct val="75000"/>
              </a:lnSpc>
              <a:spcBef>
                <a:spcPts val="0"/>
              </a:spcBef>
              <a:spcAft>
                <a:spcPts val="0"/>
              </a:spcAft>
              <a:buSzPts val="852"/>
              <a:buNone/>
            </a:pPr>
            <a:r>
              <a:rPr lang="ja" sz="2200">
                <a:solidFill>
                  <a:schemeClr val="dk1"/>
                </a:solidFill>
              </a:rPr>
              <a:t>~</a:t>
            </a:r>
            <a:r>
              <a:rPr b="1" lang="ja" sz="2200">
                <a:solidFill>
                  <a:schemeClr val="dk1"/>
                </a:solidFill>
              </a:rPr>
              <a:t>MVP</a:t>
            </a:r>
            <a:r>
              <a:rPr lang="ja" sz="2200">
                <a:solidFill>
                  <a:schemeClr val="dk1"/>
                </a:solidFill>
              </a:rPr>
              <a:t>~</a:t>
            </a:r>
            <a:endParaRPr b="1" sz="2200">
              <a:solidFill>
                <a:schemeClr val="dk1"/>
              </a:solidFill>
            </a:endParaRPr>
          </a:p>
          <a:p>
            <a:pPr indent="0" lvl="0" marL="0" rtl="0" algn="ctr">
              <a:lnSpc>
                <a:spcPct val="75000"/>
              </a:lnSpc>
              <a:spcBef>
                <a:spcPts val="1200"/>
              </a:spcBef>
              <a:spcAft>
                <a:spcPts val="1200"/>
              </a:spcAft>
              <a:buNone/>
            </a:pPr>
            <a:r>
              <a:rPr lang="ja">
                <a:solidFill>
                  <a:schemeClr val="dk1"/>
                </a:solidFill>
              </a:rPr>
              <a:t>ログイン機能</a:t>
            </a:r>
            <a:br>
              <a:rPr lang="ja">
                <a:solidFill>
                  <a:schemeClr val="dk1"/>
                </a:solidFill>
              </a:rPr>
            </a:br>
            <a:br>
              <a:rPr lang="ja">
                <a:solidFill>
                  <a:schemeClr val="dk1"/>
                </a:solidFill>
              </a:rPr>
            </a:br>
            <a:r>
              <a:rPr lang="ja">
                <a:solidFill>
                  <a:schemeClr val="dk1"/>
                </a:solidFill>
              </a:rPr>
              <a:t>趣味一覧表示</a:t>
            </a:r>
            <a:br>
              <a:rPr lang="ja">
                <a:solidFill>
                  <a:schemeClr val="dk1"/>
                </a:solidFill>
              </a:rPr>
            </a:br>
            <a:br>
              <a:rPr lang="ja">
                <a:solidFill>
                  <a:schemeClr val="dk1"/>
                </a:solidFill>
              </a:rPr>
            </a:br>
            <a:r>
              <a:rPr lang="ja">
                <a:solidFill>
                  <a:schemeClr val="dk1"/>
                </a:solidFill>
              </a:rPr>
              <a:t>チュートリアル一覧表示</a:t>
            </a:r>
            <a:endParaRPr>
              <a:solidFill>
                <a:schemeClr val="dk1"/>
              </a:solidFill>
            </a:endParaRPr>
          </a:p>
        </p:txBody>
      </p:sp>
      <p:sp>
        <p:nvSpPr>
          <p:cNvPr id="227" name="Google Shape;227;p24"/>
          <p:cNvSpPr txBox="1"/>
          <p:nvPr>
            <p:ph idx="1" type="body"/>
          </p:nvPr>
        </p:nvSpPr>
        <p:spPr>
          <a:xfrm>
            <a:off x="1093675" y="2931000"/>
            <a:ext cx="3420000" cy="1656000"/>
          </a:xfrm>
          <a:prstGeom prst="rect">
            <a:avLst/>
          </a:prstGeom>
          <a:solidFill>
            <a:srgbClr val="FFF2CC"/>
          </a:solidFill>
          <a:effectLst>
            <a:outerShdw blurRad="57150" rotWithShape="0" algn="bl" dir="3000000" dist="57150">
              <a:srgbClr val="000000">
                <a:alpha val="50000"/>
              </a:srgbClr>
            </a:outerShdw>
          </a:effectLst>
        </p:spPr>
        <p:txBody>
          <a:bodyPr anchorCtr="0" anchor="t" bIns="91425" lIns="91425" spcFirstLastPara="1" rIns="91425" wrap="square" tIns="91425">
            <a:noAutofit/>
          </a:bodyPr>
          <a:lstStyle/>
          <a:p>
            <a:pPr indent="0" lvl="0" marL="0" rtl="0" algn="ctr">
              <a:lnSpc>
                <a:spcPct val="75000"/>
              </a:lnSpc>
              <a:spcBef>
                <a:spcPts val="0"/>
              </a:spcBef>
              <a:spcAft>
                <a:spcPts val="0"/>
              </a:spcAft>
              <a:buSzPts val="852"/>
              <a:buNone/>
            </a:pPr>
            <a:r>
              <a:rPr lang="ja" sz="2200">
                <a:solidFill>
                  <a:schemeClr val="dk1"/>
                </a:solidFill>
              </a:rPr>
              <a:t>~</a:t>
            </a:r>
            <a:r>
              <a:rPr b="1" lang="ja" sz="2300">
                <a:solidFill>
                  <a:schemeClr val="dk1"/>
                </a:solidFill>
              </a:rPr>
              <a:t>2nd release</a:t>
            </a:r>
            <a:r>
              <a:rPr lang="ja" sz="2200">
                <a:solidFill>
                  <a:schemeClr val="dk1"/>
                </a:solidFill>
              </a:rPr>
              <a:t>~</a:t>
            </a:r>
            <a:endParaRPr b="1" sz="2300">
              <a:solidFill>
                <a:schemeClr val="dk1"/>
              </a:solidFill>
            </a:endParaRPr>
          </a:p>
          <a:p>
            <a:pPr indent="0" lvl="0" marL="0" rtl="0" algn="ctr">
              <a:lnSpc>
                <a:spcPct val="75000"/>
              </a:lnSpc>
              <a:spcBef>
                <a:spcPts val="1200"/>
              </a:spcBef>
              <a:spcAft>
                <a:spcPts val="1200"/>
              </a:spcAft>
              <a:buSzPts val="852"/>
              <a:buNone/>
            </a:pPr>
            <a:r>
              <a:rPr lang="ja">
                <a:solidFill>
                  <a:schemeClr val="dk1"/>
                </a:solidFill>
              </a:rPr>
              <a:t>アカウント情報の参照</a:t>
            </a:r>
            <a:br>
              <a:rPr lang="ja">
                <a:solidFill>
                  <a:schemeClr val="dk1"/>
                </a:solidFill>
              </a:rPr>
            </a:br>
            <a:br>
              <a:rPr lang="ja">
                <a:solidFill>
                  <a:schemeClr val="dk1"/>
                </a:solidFill>
              </a:rPr>
            </a:br>
            <a:r>
              <a:rPr lang="ja">
                <a:solidFill>
                  <a:schemeClr val="dk1"/>
                </a:solidFill>
              </a:rPr>
              <a:t>コミュニティへの参加</a:t>
            </a:r>
            <a:br>
              <a:rPr lang="ja">
                <a:solidFill>
                  <a:schemeClr val="dk1"/>
                </a:solidFill>
              </a:rPr>
            </a:br>
            <a:br>
              <a:rPr lang="ja">
                <a:solidFill>
                  <a:schemeClr val="dk1"/>
                </a:solidFill>
              </a:rPr>
            </a:br>
            <a:r>
              <a:rPr lang="ja">
                <a:solidFill>
                  <a:schemeClr val="dk1"/>
                </a:solidFill>
              </a:rPr>
              <a:t>チャット機能</a:t>
            </a:r>
            <a:endParaRPr>
              <a:solidFill>
                <a:schemeClr val="dk1"/>
              </a:solidFill>
            </a:endParaRPr>
          </a:p>
        </p:txBody>
      </p:sp>
      <p:sp>
        <p:nvSpPr>
          <p:cNvPr id="228" name="Google Shape;228;p24"/>
          <p:cNvSpPr txBox="1"/>
          <p:nvPr>
            <p:ph idx="1" type="body"/>
          </p:nvPr>
        </p:nvSpPr>
        <p:spPr>
          <a:xfrm>
            <a:off x="4933475" y="2931000"/>
            <a:ext cx="3420000" cy="1656000"/>
          </a:xfrm>
          <a:prstGeom prst="rect">
            <a:avLst/>
          </a:prstGeom>
          <a:solidFill>
            <a:srgbClr val="FFF2CC"/>
          </a:solidFill>
          <a:effectLst>
            <a:outerShdw blurRad="57150" rotWithShape="0" algn="bl" dir="3000000" dist="57150">
              <a:srgbClr val="000000">
                <a:alpha val="50000"/>
              </a:srgbClr>
            </a:outerShdw>
          </a:effectLst>
        </p:spPr>
        <p:txBody>
          <a:bodyPr anchorCtr="0" anchor="t" bIns="91425" lIns="91425" spcFirstLastPara="1" rIns="91425" wrap="square" tIns="91425">
            <a:noAutofit/>
          </a:bodyPr>
          <a:lstStyle/>
          <a:p>
            <a:pPr indent="0" lvl="0" marL="0" rtl="0" algn="ctr">
              <a:lnSpc>
                <a:spcPct val="75000"/>
              </a:lnSpc>
              <a:spcBef>
                <a:spcPts val="0"/>
              </a:spcBef>
              <a:spcAft>
                <a:spcPts val="0"/>
              </a:spcAft>
              <a:buSzPts val="852"/>
              <a:buNone/>
            </a:pPr>
            <a:r>
              <a:rPr lang="ja" sz="2200">
                <a:solidFill>
                  <a:schemeClr val="dk1"/>
                </a:solidFill>
              </a:rPr>
              <a:t>~</a:t>
            </a:r>
            <a:r>
              <a:rPr b="1" lang="ja" sz="2300">
                <a:solidFill>
                  <a:schemeClr val="dk1"/>
                </a:solidFill>
              </a:rPr>
              <a:t>3r</a:t>
            </a:r>
            <a:r>
              <a:rPr b="1" lang="ja" sz="2300">
                <a:solidFill>
                  <a:schemeClr val="dk1"/>
                </a:solidFill>
              </a:rPr>
              <a:t>d release</a:t>
            </a:r>
            <a:r>
              <a:rPr lang="ja" sz="2200">
                <a:solidFill>
                  <a:schemeClr val="dk1"/>
                </a:solidFill>
              </a:rPr>
              <a:t>~</a:t>
            </a:r>
            <a:endParaRPr b="1" sz="2300">
              <a:solidFill>
                <a:schemeClr val="dk1"/>
              </a:solidFill>
            </a:endParaRPr>
          </a:p>
          <a:p>
            <a:pPr indent="0" lvl="0" marL="0" rtl="0" algn="ctr">
              <a:lnSpc>
                <a:spcPct val="75000"/>
              </a:lnSpc>
              <a:spcBef>
                <a:spcPts val="1200"/>
              </a:spcBef>
              <a:spcAft>
                <a:spcPts val="1200"/>
              </a:spcAft>
              <a:buSzPts val="852"/>
              <a:buNone/>
            </a:pPr>
            <a:r>
              <a:rPr lang="ja">
                <a:solidFill>
                  <a:schemeClr val="dk1"/>
                </a:solidFill>
              </a:rPr>
              <a:t>ポイントを用いた決済機能</a:t>
            </a:r>
            <a:br>
              <a:rPr lang="ja">
                <a:solidFill>
                  <a:schemeClr val="dk1"/>
                </a:solidFill>
              </a:rPr>
            </a:br>
            <a:br>
              <a:rPr lang="ja">
                <a:solidFill>
                  <a:schemeClr val="dk1"/>
                </a:solidFill>
              </a:rPr>
            </a:br>
            <a:r>
              <a:rPr lang="ja">
                <a:solidFill>
                  <a:schemeClr val="dk1"/>
                </a:solidFill>
              </a:rPr>
              <a:t>チュートリアルの売買</a:t>
            </a:r>
            <a:br>
              <a:rPr lang="ja">
                <a:solidFill>
                  <a:schemeClr val="dk1"/>
                </a:solidFill>
              </a:rPr>
            </a:b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3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3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3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pic>
        <p:nvPicPr>
          <p:cNvPr id="234" name="Google Shape;234;p25"/>
          <p:cNvPicPr preferRelativeResize="0"/>
          <p:nvPr/>
        </p:nvPicPr>
        <p:blipFill>
          <a:blip r:embed="rId3">
            <a:alphaModFix/>
          </a:blip>
          <a:stretch>
            <a:fillRect/>
          </a:stretch>
        </p:blipFill>
        <p:spPr>
          <a:xfrm>
            <a:off x="414000" y="3343800"/>
            <a:ext cx="746475" cy="746475"/>
          </a:xfrm>
          <a:prstGeom prst="rect">
            <a:avLst/>
          </a:prstGeom>
          <a:noFill/>
          <a:ln>
            <a:noFill/>
          </a:ln>
        </p:spPr>
      </p:pic>
      <p:pic>
        <p:nvPicPr>
          <p:cNvPr id="235" name="Google Shape;235;p25"/>
          <p:cNvPicPr preferRelativeResize="0"/>
          <p:nvPr/>
        </p:nvPicPr>
        <p:blipFill rotWithShape="1">
          <a:blip r:embed="rId4">
            <a:alphaModFix/>
          </a:blip>
          <a:srcRect b="0" l="0" r="0" t="0"/>
          <a:stretch/>
        </p:blipFill>
        <p:spPr>
          <a:xfrm>
            <a:off x="3682289" y="2389326"/>
            <a:ext cx="699669" cy="686486"/>
          </a:xfrm>
          <a:prstGeom prst="rect">
            <a:avLst/>
          </a:prstGeom>
          <a:noFill/>
          <a:ln>
            <a:noFill/>
          </a:ln>
        </p:spPr>
      </p:pic>
      <p:pic>
        <p:nvPicPr>
          <p:cNvPr id="236" name="Google Shape;236;p25"/>
          <p:cNvPicPr preferRelativeResize="0"/>
          <p:nvPr/>
        </p:nvPicPr>
        <p:blipFill rotWithShape="1">
          <a:blip r:embed="rId5">
            <a:alphaModFix/>
          </a:blip>
          <a:srcRect b="0" l="0" r="0" t="0"/>
          <a:stretch/>
        </p:blipFill>
        <p:spPr>
          <a:xfrm>
            <a:off x="2975587" y="3343800"/>
            <a:ext cx="699669" cy="686486"/>
          </a:xfrm>
          <a:prstGeom prst="rect">
            <a:avLst/>
          </a:prstGeom>
          <a:noFill/>
          <a:ln>
            <a:noFill/>
          </a:ln>
        </p:spPr>
      </p:pic>
      <p:pic>
        <p:nvPicPr>
          <p:cNvPr id="237" name="Google Shape;237;p25"/>
          <p:cNvPicPr preferRelativeResize="0"/>
          <p:nvPr/>
        </p:nvPicPr>
        <p:blipFill rotWithShape="1">
          <a:blip r:embed="rId6">
            <a:alphaModFix/>
          </a:blip>
          <a:srcRect b="0" l="0" r="0" t="0"/>
          <a:stretch/>
        </p:blipFill>
        <p:spPr>
          <a:xfrm>
            <a:off x="4305545" y="3343800"/>
            <a:ext cx="699669" cy="686486"/>
          </a:xfrm>
          <a:prstGeom prst="rect">
            <a:avLst/>
          </a:prstGeom>
          <a:noFill/>
          <a:ln>
            <a:noFill/>
          </a:ln>
        </p:spPr>
      </p:pic>
      <p:pic>
        <p:nvPicPr>
          <p:cNvPr id="238" name="Google Shape;238;p25"/>
          <p:cNvPicPr preferRelativeResize="0"/>
          <p:nvPr/>
        </p:nvPicPr>
        <p:blipFill rotWithShape="1">
          <a:blip r:embed="rId7">
            <a:alphaModFix/>
          </a:blip>
          <a:srcRect b="0" l="0" r="0" t="0"/>
          <a:stretch/>
        </p:blipFill>
        <p:spPr>
          <a:xfrm>
            <a:off x="6467471" y="3343800"/>
            <a:ext cx="699669" cy="686486"/>
          </a:xfrm>
          <a:prstGeom prst="rect">
            <a:avLst/>
          </a:prstGeom>
          <a:noFill/>
          <a:ln>
            <a:noFill/>
          </a:ln>
        </p:spPr>
      </p:pic>
      <p:sp>
        <p:nvSpPr>
          <p:cNvPr id="239" name="Google Shape;239;p25"/>
          <p:cNvSpPr/>
          <p:nvPr/>
        </p:nvSpPr>
        <p:spPr>
          <a:xfrm>
            <a:off x="5451925" y="1147725"/>
            <a:ext cx="3420300" cy="87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5"/>
          <p:cNvPicPr preferRelativeResize="0"/>
          <p:nvPr/>
        </p:nvPicPr>
        <p:blipFill>
          <a:blip r:embed="rId8">
            <a:alphaModFix/>
          </a:blip>
          <a:stretch>
            <a:fillRect/>
          </a:stretch>
        </p:blipFill>
        <p:spPr>
          <a:xfrm>
            <a:off x="4286487" y="1144287"/>
            <a:ext cx="879125" cy="879125"/>
          </a:xfrm>
          <a:prstGeom prst="rect">
            <a:avLst/>
          </a:prstGeom>
          <a:noFill/>
          <a:ln>
            <a:noFill/>
          </a:ln>
        </p:spPr>
      </p:pic>
      <p:pic>
        <p:nvPicPr>
          <p:cNvPr id="241" name="Google Shape;241;p25"/>
          <p:cNvPicPr preferRelativeResize="0"/>
          <p:nvPr/>
        </p:nvPicPr>
        <p:blipFill>
          <a:blip r:embed="rId9">
            <a:alphaModFix/>
          </a:blip>
          <a:stretch>
            <a:fillRect/>
          </a:stretch>
        </p:blipFill>
        <p:spPr>
          <a:xfrm>
            <a:off x="5451925" y="1338237"/>
            <a:ext cx="995825" cy="497925"/>
          </a:xfrm>
          <a:prstGeom prst="rect">
            <a:avLst/>
          </a:prstGeom>
          <a:noFill/>
          <a:ln>
            <a:noFill/>
          </a:ln>
        </p:spPr>
      </p:pic>
      <p:pic>
        <p:nvPicPr>
          <p:cNvPr id="242" name="Google Shape;242;p25"/>
          <p:cNvPicPr preferRelativeResize="0"/>
          <p:nvPr/>
        </p:nvPicPr>
        <p:blipFill rotWithShape="1">
          <a:blip r:embed="rId10">
            <a:alphaModFix/>
          </a:blip>
          <a:srcRect b="0" l="0" r="0" t="0"/>
          <a:stretch/>
        </p:blipFill>
        <p:spPr>
          <a:xfrm>
            <a:off x="2886096" y="1240593"/>
            <a:ext cx="699669" cy="686486"/>
          </a:xfrm>
          <a:prstGeom prst="rect">
            <a:avLst/>
          </a:prstGeom>
          <a:noFill/>
          <a:ln>
            <a:noFill/>
          </a:ln>
        </p:spPr>
      </p:pic>
      <p:pic>
        <p:nvPicPr>
          <p:cNvPr id="243" name="Google Shape;243;p25"/>
          <p:cNvPicPr preferRelativeResize="0"/>
          <p:nvPr/>
        </p:nvPicPr>
        <p:blipFill>
          <a:blip r:embed="rId11">
            <a:alphaModFix/>
          </a:blip>
          <a:stretch>
            <a:fillRect/>
          </a:stretch>
        </p:blipFill>
        <p:spPr>
          <a:xfrm>
            <a:off x="6490213" y="1335437"/>
            <a:ext cx="548700" cy="503517"/>
          </a:xfrm>
          <a:prstGeom prst="rect">
            <a:avLst/>
          </a:prstGeom>
          <a:noFill/>
          <a:ln>
            <a:noFill/>
          </a:ln>
        </p:spPr>
      </p:pic>
      <p:pic>
        <p:nvPicPr>
          <p:cNvPr id="244" name="Google Shape;244;p25"/>
          <p:cNvPicPr preferRelativeResize="0"/>
          <p:nvPr/>
        </p:nvPicPr>
        <p:blipFill>
          <a:blip r:embed="rId12">
            <a:alphaModFix/>
          </a:blip>
          <a:stretch>
            <a:fillRect/>
          </a:stretch>
        </p:blipFill>
        <p:spPr>
          <a:xfrm>
            <a:off x="7149750" y="1284087"/>
            <a:ext cx="606225" cy="606225"/>
          </a:xfrm>
          <a:prstGeom prst="rect">
            <a:avLst/>
          </a:prstGeom>
          <a:noFill/>
          <a:ln>
            <a:noFill/>
          </a:ln>
        </p:spPr>
      </p:pic>
      <p:pic>
        <p:nvPicPr>
          <p:cNvPr id="245" name="Google Shape;245;p25"/>
          <p:cNvPicPr preferRelativeResize="0"/>
          <p:nvPr/>
        </p:nvPicPr>
        <p:blipFill>
          <a:blip r:embed="rId13">
            <a:alphaModFix/>
          </a:blip>
          <a:stretch>
            <a:fillRect/>
          </a:stretch>
        </p:blipFill>
        <p:spPr>
          <a:xfrm>
            <a:off x="7817900" y="1315474"/>
            <a:ext cx="936300" cy="572700"/>
          </a:xfrm>
          <a:prstGeom prst="rect">
            <a:avLst/>
          </a:prstGeom>
          <a:noFill/>
          <a:ln>
            <a:noFill/>
          </a:ln>
        </p:spPr>
      </p:pic>
      <p:pic>
        <p:nvPicPr>
          <p:cNvPr id="246" name="Google Shape;246;p25"/>
          <p:cNvPicPr preferRelativeResize="0"/>
          <p:nvPr/>
        </p:nvPicPr>
        <p:blipFill>
          <a:blip r:embed="rId14">
            <a:alphaModFix/>
          </a:blip>
          <a:stretch>
            <a:fillRect/>
          </a:stretch>
        </p:blipFill>
        <p:spPr>
          <a:xfrm>
            <a:off x="533588" y="3459705"/>
            <a:ext cx="509400" cy="393600"/>
          </a:xfrm>
          <a:prstGeom prst="ellipse">
            <a:avLst/>
          </a:prstGeom>
          <a:noFill/>
          <a:ln>
            <a:noFill/>
          </a:ln>
        </p:spPr>
      </p:pic>
      <p:cxnSp>
        <p:nvCxnSpPr>
          <p:cNvPr id="247" name="Google Shape;247;p25"/>
          <p:cNvCxnSpPr>
            <a:stCxn id="238" idx="1"/>
            <a:endCxn id="237" idx="3"/>
          </p:cNvCxnSpPr>
          <p:nvPr/>
        </p:nvCxnSpPr>
        <p:spPr>
          <a:xfrm rot="10800000">
            <a:off x="5005271" y="3687043"/>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5"/>
          <p:cNvCxnSpPr>
            <a:stCxn id="237" idx="1"/>
            <a:endCxn id="236" idx="3"/>
          </p:cNvCxnSpPr>
          <p:nvPr/>
        </p:nvCxnSpPr>
        <p:spPr>
          <a:xfrm rot="10800000">
            <a:off x="3675245" y="3687043"/>
            <a:ext cx="630300" cy="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5"/>
          <p:cNvCxnSpPr>
            <a:stCxn id="241" idx="1"/>
            <a:endCxn id="240" idx="3"/>
          </p:cNvCxnSpPr>
          <p:nvPr/>
        </p:nvCxnSpPr>
        <p:spPr>
          <a:xfrm rot="10800000">
            <a:off x="5165725" y="1583900"/>
            <a:ext cx="286200" cy="33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5"/>
          <p:cNvCxnSpPr>
            <a:stCxn id="240" idx="1"/>
            <a:endCxn id="242" idx="3"/>
          </p:cNvCxnSpPr>
          <p:nvPr/>
        </p:nvCxnSpPr>
        <p:spPr>
          <a:xfrm rot="10800000">
            <a:off x="3585687" y="1583850"/>
            <a:ext cx="700800" cy="0"/>
          </a:xfrm>
          <a:prstGeom prst="straightConnector1">
            <a:avLst/>
          </a:prstGeom>
          <a:noFill/>
          <a:ln cap="flat" cmpd="sng" w="9525">
            <a:solidFill>
              <a:schemeClr val="dk2"/>
            </a:solidFill>
            <a:prstDash val="solid"/>
            <a:round/>
            <a:headEnd len="med" w="med" type="none"/>
            <a:tailEnd len="med" w="med" type="none"/>
          </a:ln>
        </p:spPr>
      </p:cxnSp>
      <p:sp>
        <p:nvSpPr>
          <p:cNvPr id="251" name="Google Shape;251;p25"/>
          <p:cNvSpPr txBox="1"/>
          <p:nvPr/>
        </p:nvSpPr>
        <p:spPr>
          <a:xfrm>
            <a:off x="6475175" y="-3150075"/>
            <a:ext cx="92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2" name="Google Shape;252;p25"/>
          <p:cNvSpPr txBox="1"/>
          <p:nvPr/>
        </p:nvSpPr>
        <p:spPr>
          <a:xfrm rot="-1346925">
            <a:off x="1748600" y="2803396"/>
            <a:ext cx="1498991" cy="3495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アカウント認証</a:t>
            </a:r>
            <a:endParaRPr/>
          </a:p>
        </p:txBody>
      </p:sp>
      <p:sp>
        <p:nvSpPr>
          <p:cNvPr id="253" name="Google Shape;253;p25"/>
          <p:cNvSpPr txBox="1"/>
          <p:nvPr/>
        </p:nvSpPr>
        <p:spPr>
          <a:xfrm rot="1376">
            <a:off x="1669494" y="3632953"/>
            <a:ext cx="14988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APIでDB操作</a:t>
            </a:r>
            <a:endParaRPr/>
          </a:p>
        </p:txBody>
      </p:sp>
      <p:sp>
        <p:nvSpPr>
          <p:cNvPr id="254" name="Google Shape;254;p25"/>
          <p:cNvSpPr txBox="1"/>
          <p:nvPr/>
        </p:nvSpPr>
        <p:spPr>
          <a:xfrm>
            <a:off x="3523175" y="1583825"/>
            <a:ext cx="9363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自動</a:t>
            </a:r>
            <a:endParaRPr/>
          </a:p>
          <a:p>
            <a:pPr indent="0" lvl="0" marL="0" rtl="0" algn="ctr">
              <a:spcBef>
                <a:spcPts val="0"/>
              </a:spcBef>
              <a:spcAft>
                <a:spcPts val="0"/>
              </a:spcAft>
              <a:buNone/>
            </a:pPr>
            <a:r>
              <a:rPr lang="ja"/>
              <a:t>デプロイ</a:t>
            </a:r>
            <a:endParaRPr/>
          </a:p>
        </p:txBody>
      </p:sp>
      <p:sp>
        <p:nvSpPr>
          <p:cNvPr id="255" name="Google Shape;255;p25"/>
          <p:cNvSpPr txBox="1"/>
          <p:nvPr/>
        </p:nvSpPr>
        <p:spPr>
          <a:xfrm>
            <a:off x="6306925" y="831625"/>
            <a:ext cx="1630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フロント表示部分</a:t>
            </a:r>
            <a:endParaRPr/>
          </a:p>
        </p:txBody>
      </p:sp>
      <p:pic>
        <p:nvPicPr>
          <p:cNvPr id="256" name="Google Shape;256;p25"/>
          <p:cNvPicPr preferRelativeResize="0"/>
          <p:nvPr/>
        </p:nvPicPr>
        <p:blipFill>
          <a:blip r:embed="rId15">
            <a:alphaModFix/>
          </a:blip>
          <a:stretch>
            <a:fillRect/>
          </a:stretch>
        </p:blipFill>
        <p:spPr>
          <a:xfrm>
            <a:off x="1634201" y="1210613"/>
            <a:ext cx="746475" cy="746475"/>
          </a:xfrm>
          <a:prstGeom prst="rect">
            <a:avLst/>
          </a:prstGeom>
          <a:noFill/>
          <a:ln>
            <a:noFill/>
          </a:ln>
        </p:spPr>
      </p:pic>
      <p:cxnSp>
        <p:nvCxnSpPr>
          <p:cNvPr id="257" name="Google Shape;257;p25"/>
          <p:cNvCxnSpPr>
            <a:stCxn id="242" idx="1"/>
            <a:endCxn id="256" idx="3"/>
          </p:cNvCxnSpPr>
          <p:nvPr/>
        </p:nvCxnSpPr>
        <p:spPr>
          <a:xfrm rot="10800000">
            <a:off x="2380596" y="1583836"/>
            <a:ext cx="505500" cy="0"/>
          </a:xfrm>
          <a:prstGeom prst="straightConnector1">
            <a:avLst/>
          </a:prstGeom>
          <a:noFill/>
          <a:ln cap="flat" cmpd="sng" w="9525">
            <a:solidFill>
              <a:schemeClr val="dk2"/>
            </a:solidFill>
            <a:prstDash val="solid"/>
            <a:round/>
            <a:headEnd len="med" w="med" type="none"/>
            <a:tailEnd len="med" w="med" type="none"/>
          </a:ln>
        </p:spPr>
      </p:cxnSp>
      <p:pic>
        <p:nvPicPr>
          <p:cNvPr id="258" name="Google Shape;258;p25"/>
          <p:cNvPicPr preferRelativeResize="0"/>
          <p:nvPr/>
        </p:nvPicPr>
        <p:blipFill rotWithShape="1">
          <a:blip r:embed="rId16">
            <a:alphaModFix/>
          </a:blip>
          <a:srcRect b="0" l="0" r="6454" t="0"/>
          <a:stretch/>
        </p:blipFill>
        <p:spPr>
          <a:xfrm>
            <a:off x="3692800" y="4345571"/>
            <a:ext cx="746475" cy="809155"/>
          </a:xfrm>
          <a:prstGeom prst="rect">
            <a:avLst/>
          </a:prstGeom>
          <a:noFill/>
          <a:ln>
            <a:noFill/>
          </a:ln>
        </p:spPr>
      </p:pic>
      <p:sp>
        <p:nvSpPr>
          <p:cNvPr id="259" name="Google Shape;259;p25"/>
          <p:cNvSpPr txBox="1"/>
          <p:nvPr/>
        </p:nvSpPr>
        <p:spPr>
          <a:xfrm rot="1355498">
            <a:off x="1772726" y="4335565"/>
            <a:ext cx="1498592" cy="5729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リアルタイムチャット</a:t>
            </a:r>
            <a:endParaRPr/>
          </a:p>
        </p:txBody>
      </p:sp>
      <p:sp>
        <p:nvSpPr>
          <p:cNvPr id="260" name="Google Shape;260;p25"/>
          <p:cNvSpPr txBox="1"/>
          <p:nvPr/>
        </p:nvSpPr>
        <p:spPr>
          <a:xfrm>
            <a:off x="7168204" y="3297350"/>
            <a:ext cx="20079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  </a:t>
            </a:r>
            <a:r>
              <a:rPr lang="ja"/>
              <a:t>アカウント情報</a:t>
            </a:r>
            <a:endParaRPr/>
          </a:p>
          <a:p>
            <a:pPr indent="0" lvl="0" marL="0" rtl="0" algn="l">
              <a:spcBef>
                <a:spcPts val="0"/>
              </a:spcBef>
              <a:spcAft>
                <a:spcPts val="0"/>
              </a:spcAft>
              <a:buNone/>
            </a:pPr>
            <a:r>
              <a:rPr lang="ja">
                <a:solidFill>
                  <a:schemeClr val="dk1"/>
                </a:solidFill>
              </a:rPr>
              <a:t>⚫️  </a:t>
            </a:r>
            <a:r>
              <a:rPr lang="ja"/>
              <a:t>購入・出品履歴</a:t>
            </a:r>
            <a:endParaRPr/>
          </a:p>
          <a:p>
            <a:pPr indent="0" lvl="0" marL="0" rtl="0" algn="l">
              <a:spcBef>
                <a:spcPts val="0"/>
              </a:spcBef>
              <a:spcAft>
                <a:spcPts val="0"/>
              </a:spcAft>
              <a:buNone/>
            </a:pPr>
            <a:r>
              <a:rPr lang="ja">
                <a:solidFill>
                  <a:schemeClr val="dk1"/>
                </a:solidFill>
              </a:rPr>
              <a:t>⚫️  </a:t>
            </a:r>
            <a:r>
              <a:rPr lang="ja"/>
              <a:t>チャット履歴</a:t>
            </a:r>
            <a:endParaRPr/>
          </a:p>
        </p:txBody>
      </p:sp>
      <p:cxnSp>
        <p:nvCxnSpPr>
          <p:cNvPr id="261" name="Google Shape;261;p25"/>
          <p:cNvCxnSpPr>
            <a:stCxn id="238" idx="1"/>
            <a:endCxn id="235" idx="3"/>
          </p:cNvCxnSpPr>
          <p:nvPr/>
        </p:nvCxnSpPr>
        <p:spPr>
          <a:xfrm rot="10800000">
            <a:off x="4381871" y="2732443"/>
            <a:ext cx="2085600" cy="9546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25"/>
          <p:cNvCxnSpPr>
            <a:stCxn id="238" idx="1"/>
            <a:endCxn id="258" idx="3"/>
          </p:cNvCxnSpPr>
          <p:nvPr/>
        </p:nvCxnSpPr>
        <p:spPr>
          <a:xfrm flipH="1">
            <a:off x="4439171" y="3687043"/>
            <a:ext cx="2028300" cy="10632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5"/>
          <p:cNvCxnSpPr>
            <a:stCxn id="258" idx="1"/>
            <a:endCxn id="234" idx="3"/>
          </p:cNvCxnSpPr>
          <p:nvPr/>
        </p:nvCxnSpPr>
        <p:spPr>
          <a:xfrm rot="10800000">
            <a:off x="1160500" y="3716948"/>
            <a:ext cx="2532300" cy="10332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25"/>
          <p:cNvCxnSpPr>
            <a:stCxn id="236" idx="1"/>
            <a:endCxn id="234" idx="3"/>
          </p:cNvCxnSpPr>
          <p:nvPr/>
        </p:nvCxnSpPr>
        <p:spPr>
          <a:xfrm flipH="1">
            <a:off x="1160587" y="3687043"/>
            <a:ext cx="1815000" cy="300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25"/>
          <p:cNvCxnSpPr>
            <a:stCxn id="235" idx="1"/>
            <a:endCxn id="234" idx="3"/>
          </p:cNvCxnSpPr>
          <p:nvPr/>
        </p:nvCxnSpPr>
        <p:spPr>
          <a:xfrm flipH="1">
            <a:off x="1160489" y="2732569"/>
            <a:ext cx="2521800" cy="9846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25"/>
          <p:cNvCxnSpPr>
            <a:stCxn id="256" idx="1"/>
            <a:endCxn id="234" idx="3"/>
          </p:cNvCxnSpPr>
          <p:nvPr/>
        </p:nvCxnSpPr>
        <p:spPr>
          <a:xfrm flipH="1">
            <a:off x="1160501" y="1583851"/>
            <a:ext cx="473700" cy="2133300"/>
          </a:xfrm>
          <a:prstGeom prst="straightConnector1">
            <a:avLst/>
          </a:prstGeom>
          <a:noFill/>
          <a:ln cap="flat" cmpd="sng" w="9525">
            <a:solidFill>
              <a:schemeClr val="dk2"/>
            </a:solidFill>
            <a:prstDash val="solid"/>
            <a:round/>
            <a:headEnd len="med" w="med" type="none"/>
            <a:tailEnd len="med" w="med" type="none"/>
          </a:ln>
        </p:spPr>
      </p:cxnSp>
      <p:pic>
        <p:nvPicPr>
          <p:cNvPr id="267" name="Google Shape;267;p25"/>
          <p:cNvPicPr preferRelativeResize="0"/>
          <p:nvPr/>
        </p:nvPicPr>
        <p:blipFill>
          <a:blip r:embed="rId17">
            <a:alphaModFix/>
          </a:blip>
          <a:stretch>
            <a:fillRect/>
          </a:stretch>
        </p:blipFill>
        <p:spPr>
          <a:xfrm>
            <a:off x="3785525" y="1040900"/>
            <a:ext cx="510900" cy="510900"/>
          </a:xfrm>
          <a:prstGeom prst="rect">
            <a:avLst/>
          </a:prstGeom>
          <a:noFill/>
          <a:ln>
            <a:noFill/>
          </a:ln>
        </p:spPr>
      </p:pic>
      <p:sp>
        <p:nvSpPr>
          <p:cNvPr id="268" name="Google Shape;268;p25"/>
          <p:cNvSpPr txBox="1"/>
          <p:nvPr/>
        </p:nvSpPr>
        <p:spPr>
          <a:xfrm rot="1376">
            <a:off x="169454" y="1099639"/>
            <a:ext cx="14988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静的コンテンツ</a:t>
            </a:r>
            <a:endParaRPr/>
          </a:p>
        </p:txBody>
      </p:sp>
      <p:sp>
        <p:nvSpPr>
          <p:cNvPr id="269" name="Google Shape;26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70" name="Google Shape;270;p25"/>
          <p:cNvSpPr txBox="1"/>
          <p:nvPr/>
        </p:nvSpPr>
        <p:spPr>
          <a:xfrm rot="-1173">
            <a:off x="3611988" y="3002573"/>
            <a:ext cx="879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Cognito</a:t>
            </a:r>
            <a:endParaRPr/>
          </a:p>
        </p:txBody>
      </p:sp>
      <p:sp>
        <p:nvSpPr>
          <p:cNvPr id="271" name="Google Shape;271;p25"/>
          <p:cNvSpPr txBox="1"/>
          <p:nvPr/>
        </p:nvSpPr>
        <p:spPr>
          <a:xfrm rot="-821">
            <a:off x="6217159" y="3981600"/>
            <a:ext cx="1255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DynamoDB</a:t>
            </a:r>
            <a:endParaRPr/>
          </a:p>
        </p:txBody>
      </p:sp>
      <p:sp>
        <p:nvSpPr>
          <p:cNvPr id="272" name="Google Shape;272;p25"/>
          <p:cNvSpPr txBox="1"/>
          <p:nvPr/>
        </p:nvSpPr>
        <p:spPr>
          <a:xfrm rot="-737">
            <a:off x="2700638" y="3976452"/>
            <a:ext cx="1399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API Gateway</a:t>
            </a:r>
            <a:endParaRPr/>
          </a:p>
        </p:txBody>
      </p:sp>
      <p:sp>
        <p:nvSpPr>
          <p:cNvPr id="273" name="Google Shape;273;p25"/>
          <p:cNvSpPr txBox="1"/>
          <p:nvPr/>
        </p:nvSpPr>
        <p:spPr>
          <a:xfrm rot="-1173">
            <a:off x="4216940" y="3951926"/>
            <a:ext cx="8790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Lambda</a:t>
            </a:r>
            <a:endParaRPr/>
          </a:p>
        </p:txBody>
      </p:sp>
      <p:sp>
        <p:nvSpPr>
          <p:cNvPr id="274" name="Google Shape;274;p25"/>
          <p:cNvSpPr txBox="1"/>
          <p:nvPr/>
        </p:nvSpPr>
        <p:spPr>
          <a:xfrm rot="-954">
            <a:off x="1458436" y="1914162"/>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CloudFront</a:t>
            </a:r>
            <a:endParaRPr/>
          </a:p>
        </p:txBody>
      </p:sp>
      <p:sp>
        <p:nvSpPr>
          <p:cNvPr id="275" name="Google Shape;275;p25"/>
          <p:cNvSpPr txBox="1"/>
          <p:nvPr/>
        </p:nvSpPr>
        <p:spPr>
          <a:xfrm rot="-954">
            <a:off x="2695337" y="1928174"/>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S3</a:t>
            </a:r>
            <a:endParaRPr/>
          </a:p>
        </p:txBody>
      </p:sp>
      <p:sp>
        <p:nvSpPr>
          <p:cNvPr id="276" name="Google Shape;276;p25"/>
          <p:cNvSpPr txBox="1"/>
          <p:nvPr/>
        </p:nvSpPr>
        <p:spPr>
          <a:xfrm rot="-954">
            <a:off x="4185449" y="1984937"/>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Github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282" name="Google Shape;282;p26"/>
          <p:cNvPicPr preferRelativeResize="0"/>
          <p:nvPr/>
        </p:nvPicPr>
        <p:blipFill>
          <a:blip r:embed="rId3">
            <a:alphaModFix amt="56000"/>
          </a:blip>
          <a:stretch>
            <a:fillRect/>
          </a:stretch>
        </p:blipFill>
        <p:spPr>
          <a:xfrm>
            <a:off x="-2" y="0"/>
            <a:ext cx="9144000" cy="5143500"/>
          </a:xfrm>
          <a:prstGeom prst="rect">
            <a:avLst/>
          </a:prstGeom>
          <a:noFill/>
          <a:ln>
            <a:noFill/>
          </a:ln>
        </p:spPr>
      </p:pic>
      <p:sp>
        <p:nvSpPr>
          <p:cNvPr id="283" name="Google Shape;283;p26"/>
          <p:cNvSpPr txBox="1"/>
          <p:nvPr>
            <p:ph type="title"/>
          </p:nvPr>
        </p:nvSpPr>
        <p:spPr>
          <a:xfrm>
            <a:off x="203400" y="162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成果物</a:t>
            </a:r>
            <a:r>
              <a:rPr b="1" lang="ja" sz="3020" u="sng"/>
              <a:t>デモ</a:t>
            </a:r>
            <a:endParaRPr b="1" sz="3020" u="sng"/>
          </a:p>
          <a:p>
            <a:pPr indent="0" lvl="0" marL="0" rtl="0" algn="ctr">
              <a:spcBef>
                <a:spcPts val="0"/>
              </a:spcBef>
              <a:spcAft>
                <a:spcPts val="0"/>
              </a:spcAft>
              <a:buSzPts val="990"/>
              <a:buNone/>
            </a:pPr>
            <a:r>
              <a:t/>
            </a:r>
            <a:endParaRPr b="1" sz="3020" u="sng"/>
          </a:p>
          <a:p>
            <a:pPr indent="0" lvl="0" marL="0" rtl="0" algn="ctr">
              <a:spcBef>
                <a:spcPts val="0"/>
              </a:spcBef>
              <a:spcAft>
                <a:spcPts val="0"/>
              </a:spcAft>
              <a:buSzPts val="990"/>
              <a:buNone/>
            </a:pPr>
            <a:r>
              <a:t/>
            </a:r>
            <a:endParaRPr b="1" sz="3020" u="sng"/>
          </a:p>
        </p:txBody>
      </p:sp>
      <p:pic>
        <p:nvPicPr>
          <p:cNvPr id="284" name="Google Shape;284;p26"/>
          <p:cNvPicPr preferRelativeResize="0"/>
          <p:nvPr/>
        </p:nvPicPr>
        <p:blipFill>
          <a:blip r:embed="rId4">
            <a:alphaModFix/>
          </a:blip>
          <a:stretch>
            <a:fillRect/>
          </a:stretch>
        </p:blipFill>
        <p:spPr>
          <a:xfrm>
            <a:off x="1069250" y="808175"/>
            <a:ext cx="4165550" cy="4165550"/>
          </a:xfrm>
          <a:prstGeom prst="rect">
            <a:avLst/>
          </a:prstGeom>
          <a:noFill/>
          <a:ln>
            <a:noFill/>
          </a:ln>
        </p:spPr>
      </p:pic>
      <p:sp>
        <p:nvSpPr>
          <p:cNvPr id="285" name="Google Shape;285;p26"/>
          <p:cNvSpPr txBox="1"/>
          <p:nvPr/>
        </p:nvSpPr>
        <p:spPr>
          <a:xfrm>
            <a:off x="765775" y="4578925"/>
            <a:ext cx="304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happyhobbylobby.com</a:t>
            </a:r>
            <a:endParaRPr sz="1800">
              <a:solidFill>
                <a:schemeClr val="dk1"/>
              </a:solidFill>
              <a:latin typeface="HiraMaruProN-W4"/>
              <a:ea typeface="HiraMaruProN-W4"/>
              <a:cs typeface="HiraMaruProN-W4"/>
              <a:sym typeface="HiraMaruProN-W4"/>
            </a:endParaRPr>
          </a:p>
        </p:txBody>
      </p:sp>
      <p:grpSp>
        <p:nvGrpSpPr>
          <p:cNvPr id="286" name="Google Shape;286;p26"/>
          <p:cNvGrpSpPr/>
          <p:nvPr/>
        </p:nvGrpSpPr>
        <p:grpSpPr>
          <a:xfrm>
            <a:off x="5935710" y="808163"/>
            <a:ext cx="2469000" cy="4335324"/>
            <a:chOff x="4368960" y="818188"/>
            <a:chExt cx="2469000" cy="4335324"/>
          </a:xfrm>
        </p:grpSpPr>
        <p:pic>
          <p:nvPicPr>
            <p:cNvPr id="287" name="Google Shape;287;p26"/>
            <p:cNvPicPr preferRelativeResize="0"/>
            <p:nvPr/>
          </p:nvPicPr>
          <p:blipFill>
            <a:blip r:embed="rId5">
              <a:alphaModFix/>
            </a:blip>
            <a:stretch>
              <a:fillRect/>
            </a:stretch>
          </p:blipFill>
          <p:spPr>
            <a:xfrm>
              <a:off x="4463688" y="818188"/>
              <a:ext cx="1951761" cy="4335324"/>
            </a:xfrm>
            <a:prstGeom prst="rect">
              <a:avLst/>
            </a:prstGeom>
            <a:noFill/>
            <a:ln>
              <a:noFill/>
            </a:ln>
          </p:spPr>
        </p:pic>
        <p:sp>
          <p:nvSpPr>
            <p:cNvPr id="288" name="Google Shape;288;p26"/>
            <p:cNvSpPr/>
            <p:nvPr/>
          </p:nvSpPr>
          <p:spPr>
            <a:xfrm>
              <a:off x="5099848" y="3343366"/>
              <a:ext cx="560400" cy="480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4368960" y="3884781"/>
              <a:ext cx="24690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a:t>①そのままサインイン</a:t>
              </a:r>
              <a:endParaRPr b="1"/>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pic>
        <p:nvPicPr>
          <p:cNvPr id="294" name="Google Shape;294;p27"/>
          <p:cNvPicPr preferRelativeResize="0"/>
          <p:nvPr/>
        </p:nvPicPr>
        <p:blipFill>
          <a:blip r:embed="rId3">
            <a:alphaModFix amt="45000"/>
          </a:blip>
          <a:stretch>
            <a:fillRect/>
          </a:stretch>
        </p:blipFill>
        <p:spPr>
          <a:xfrm>
            <a:off x="-2" y="0"/>
            <a:ext cx="9144000" cy="5143500"/>
          </a:xfrm>
          <a:prstGeom prst="rect">
            <a:avLst/>
          </a:prstGeom>
          <a:noFill/>
          <a:ln>
            <a:noFill/>
          </a:ln>
        </p:spPr>
      </p:pic>
      <p:sp>
        <p:nvSpPr>
          <p:cNvPr id="295" name="Google Shape;29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96" name="Google Shape;296;p27"/>
          <p:cNvSpPr txBox="1"/>
          <p:nvPr>
            <p:ph type="title"/>
          </p:nvPr>
        </p:nvSpPr>
        <p:spPr>
          <a:xfrm>
            <a:off x="203400" y="162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成果物デモ</a:t>
            </a:r>
            <a:endParaRPr b="1" sz="3020" u="sng"/>
          </a:p>
          <a:p>
            <a:pPr indent="0" lvl="0" marL="0" rtl="0" algn="ctr">
              <a:spcBef>
                <a:spcPts val="0"/>
              </a:spcBef>
              <a:spcAft>
                <a:spcPts val="0"/>
              </a:spcAft>
              <a:buSzPts val="990"/>
              <a:buNone/>
            </a:pPr>
            <a:r>
              <a:t/>
            </a:r>
            <a:endParaRPr b="1" sz="3020" u="sng"/>
          </a:p>
          <a:p>
            <a:pPr indent="0" lvl="0" marL="0" rtl="0" algn="ctr">
              <a:spcBef>
                <a:spcPts val="0"/>
              </a:spcBef>
              <a:spcAft>
                <a:spcPts val="0"/>
              </a:spcAft>
              <a:buSzPts val="990"/>
              <a:buNone/>
            </a:pPr>
            <a:r>
              <a:t/>
            </a:r>
            <a:endParaRPr b="1" sz="3020" u="sng"/>
          </a:p>
        </p:txBody>
      </p:sp>
      <p:pic>
        <p:nvPicPr>
          <p:cNvPr id="297" name="Google Shape;297;p27"/>
          <p:cNvPicPr preferRelativeResize="0"/>
          <p:nvPr/>
        </p:nvPicPr>
        <p:blipFill>
          <a:blip r:embed="rId4">
            <a:alphaModFix/>
          </a:blip>
          <a:stretch>
            <a:fillRect/>
          </a:stretch>
        </p:blipFill>
        <p:spPr>
          <a:xfrm>
            <a:off x="203400" y="808175"/>
            <a:ext cx="4165550" cy="4165550"/>
          </a:xfrm>
          <a:prstGeom prst="rect">
            <a:avLst/>
          </a:prstGeom>
          <a:noFill/>
          <a:ln>
            <a:noFill/>
          </a:ln>
        </p:spPr>
      </p:pic>
      <p:sp>
        <p:nvSpPr>
          <p:cNvPr id="298" name="Google Shape;298;p27"/>
          <p:cNvSpPr txBox="1"/>
          <p:nvPr/>
        </p:nvSpPr>
        <p:spPr>
          <a:xfrm>
            <a:off x="4572000" y="2385250"/>
            <a:ext cx="30408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800">
                <a:solidFill>
                  <a:schemeClr val="dk1"/>
                </a:solidFill>
                <a:latin typeface="HiraMaruProN-W4"/>
                <a:ea typeface="HiraMaruProN-W4"/>
                <a:cs typeface="HiraMaruProN-W4"/>
                <a:sym typeface="HiraMaruProN-W4"/>
              </a:rPr>
              <a:t>デモ用アカウント</a:t>
            </a:r>
            <a:endParaRPr sz="2800">
              <a:solidFill>
                <a:schemeClr val="dk1"/>
              </a:solidFill>
              <a:latin typeface="HiraMaruProN-W4"/>
              <a:ea typeface="HiraMaruProN-W4"/>
              <a:cs typeface="HiraMaruProN-W4"/>
              <a:sym typeface="HiraMaruProN-W4"/>
            </a:endParaRPr>
          </a:p>
        </p:txBody>
      </p:sp>
      <p:sp>
        <p:nvSpPr>
          <p:cNvPr id="299" name="Google Shape;299;p27"/>
          <p:cNvSpPr txBox="1"/>
          <p:nvPr/>
        </p:nvSpPr>
        <p:spPr>
          <a:xfrm>
            <a:off x="4572000" y="3049300"/>
            <a:ext cx="4415100" cy="18795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800">
                <a:solidFill>
                  <a:schemeClr val="dk2"/>
                </a:solidFill>
                <a:highlight>
                  <a:schemeClr val="lt1"/>
                </a:highlight>
              </a:rPr>
              <a:t>Eメール: </a:t>
            </a:r>
            <a:r>
              <a:rPr b="1" lang="ja" sz="1800">
                <a:solidFill>
                  <a:schemeClr val="dk2"/>
                </a:solidFill>
                <a:highlight>
                  <a:schemeClr val="lt1"/>
                </a:highlight>
              </a:rPr>
              <a:t>hhl-demo</a:t>
            </a:r>
            <a:r>
              <a:rPr b="1" lang="ja" sz="1800" u="sng">
                <a:solidFill>
                  <a:srgbClr val="FF0000"/>
                </a:solidFill>
                <a:highlight>
                  <a:schemeClr val="lt1"/>
                </a:highlight>
              </a:rPr>
              <a:t>?</a:t>
            </a:r>
            <a:r>
              <a:rPr b="1" lang="ja" sz="1800">
                <a:solidFill>
                  <a:schemeClr val="dk2"/>
                </a:solidFill>
                <a:highlight>
                  <a:schemeClr val="lt1"/>
                </a:highlight>
              </a:rPr>
              <a:t>@eripo.net</a:t>
            </a:r>
            <a:r>
              <a:rPr lang="ja" sz="1800">
                <a:solidFill>
                  <a:schemeClr val="dk2"/>
                </a:solidFill>
                <a:highlight>
                  <a:schemeClr val="lt1"/>
                </a:highlight>
              </a:rPr>
              <a:t> </a:t>
            </a:r>
            <a:endParaRPr sz="1800">
              <a:solidFill>
                <a:schemeClr val="dk2"/>
              </a:solidFill>
              <a:highlight>
                <a:schemeClr val="lt1"/>
              </a:highlight>
            </a:endParaRPr>
          </a:p>
          <a:p>
            <a:pPr indent="0" lvl="0" marL="0" rtl="0" algn="l">
              <a:lnSpc>
                <a:spcPct val="115000"/>
              </a:lnSpc>
              <a:spcBef>
                <a:spcPts val="1200"/>
              </a:spcBef>
              <a:spcAft>
                <a:spcPts val="0"/>
              </a:spcAft>
              <a:buNone/>
            </a:pPr>
            <a:r>
              <a:rPr lang="ja" sz="1800">
                <a:solidFill>
                  <a:schemeClr val="dk2"/>
                </a:solidFill>
                <a:highlight>
                  <a:schemeClr val="lt1"/>
                </a:highlight>
              </a:rPr>
              <a:t>( </a:t>
            </a:r>
            <a:r>
              <a:rPr b="1" lang="ja" sz="1800" u="sng">
                <a:solidFill>
                  <a:srgbClr val="FF0000"/>
                </a:solidFill>
                <a:highlight>
                  <a:schemeClr val="lt1"/>
                </a:highlight>
              </a:rPr>
              <a:t>?</a:t>
            </a:r>
            <a:r>
              <a:rPr lang="ja" sz="1800">
                <a:solidFill>
                  <a:schemeClr val="dk2"/>
                </a:solidFill>
                <a:highlight>
                  <a:schemeClr val="lt1"/>
                </a:highlight>
              </a:rPr>
              <a:t>には1~10の数字をいれてください）</a:t>
            </a:r>
            <a:endParaRPr sz="1800">
              <a:solidFill>
                <a:schemeClr val="dk2"/>
              </a:solidFill>
              <a:highlight>
                <a:schemeClr val="lt1"/>
              </a:highlight>
            </a:endParaRPr>
          </a:p>
          <a:p>
            <a:pPr indent="0" lvl="0" marL="0" rtl="0" algn="l">
              <a:lnSpc>
                <a:spcPct val="115000"/>
              </a:lnSpc>
              <a:spcBef>
                <a:spcPts val="1200"/>
              </a:spcBef>
              <a:spcAft>
                <a:spcPts val="0"/>
              </a:spcAft>
              <a:buNone/>
            </a:pPr>
            <a:r>
              <a:t/>
            </a:r>
            <a:endParaRPr sz="1800">
              <a:solidFill>
                <a:schemeClr val="dk2"/>
              </a:solidFill>
              <a:highlight>
                <a:schemeClr val="lt1"/>
              </a:highlight>
            </a:endParaRPr>
          </a:p>
          <a:p>
            <a:pPr indent="0" lvl="0" marL="0" rtl="0" algn="l">
              <a:lnSpc>
                <a:spcPct val="115000"/>
              </a:lnSpc>
              <a:spcBef>
                <a:spcPts val="1200"/>
              </a:spcBef>
              <a:spcAft>
                <a:spcPts val="1200"/>
              </a:spcAft>
              <a:buNone/>
            </a:pPr>
            <a:r>
              <a:rPr lang="ja" sz="1800">
                <a:solidFill>
                  <a:schemeClr val="dk2"/>
                </a:solidFill>
                <a:highlight>
                  <a:schemeClr val="lt1"/>
                </a:highlight>
              </a:rPr>
              <a:t>パスワード: </a:t>
            </a:r>
            <a:r>
              <a:rPr b="1" lang="ja" sz="1800">
                <a:solidFill>
                  <a:schemeClr val="dk2"/>
                </a:solidFill>
                <a:highlight>
                  <a:schemeClr val="lt1"/>
                </a:highlight>
              </a:rPr>
              <a:t>team5_HHL</a:t>
            </a:r>
            <a:endParaRPr b="1">
              <a:highlight>
                <a:schemeClr val="lt1"/>
              </a:highlight>
            </a:endParaRPr>
          </a:p>
        </p:txBody>
      </p:sp>
      <p:sp>
        <p:nvSpPr>
          <p:cNvPr id="300" name="Google Shape;300;p27"/>
          <p:cNvSpPr txBox="1"/>
          <p:nvPr/>
        </p:nvSpPr>
        <p:spPr>
          <a:xfrm>
            <a:off x="765775" y="4578925"/>
            <a:ext cx="304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happyhobbylobby.com</a:t>
            </a:r>
            <a:endParaRPr sz="1800">
              <a:solidFill>
                <a:schemeClr val="dk1"/>
              </a:solidFill>
              <a:latin typeface="HiraMaruProN-W4"/>
              <a:ea typeface="HiraMaruProN-W4"/>
              <a:cs typeface="HiraMaruProN-W4"/>
              <a:sym typeface="HiraMaruProN-W4"/>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p:nvPr/>
        </p:nvSpPr>
        <p:spPr>
          <a:xfrm>
            <a:off x="4953471" y="1216500"/>
            <a:ext cx="3715500" cy="35193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6" name="Google Shape;306;p28"/>
          <p:cNvSpPr/>
          <p:nvPr/>
        </p:nvSpPr>
        <p:spPr>
          <a:xfrm>
            <a:off x="631713" y="1216500"/>
            <a:ext cx="3902100" cy="35193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64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7" name="Google Shape;30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効率・コラボレーションを高めるための取組み</a:t>
            </a:r>
            <a:endParaRPr/>
          </a:p>
          <a:p>
            <a:pPr indent="0" lvl="0" marL="0" rtl="0" algn="l">
              <a:spcBef>
                <a:spcPts val="0"/>
              </a:spcBef>
              <a:spcAft>
                <a:spcPts val="0"/>
              </a:spcAft>
              <a:buNone/>
            </a:pPr>
            <a:r>
              <a:t/>
            </a:r>
            <a:endParaRPr/>
          </a:p>
        </p:txBody>
      </p:sp>
      <p:sp>
        <p:nvSpPr>
          <p:cNvPr id="308" name="Google Shape;308;p28"/>
          <p:cNvSpPr txBox="1"/>
          <p:nvPr/>
        </p:nvSpPr>
        <p:spPr>
          <a:xfrm>
            <a:off x="1082763" y="1254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属人化</a:t>
            </a:r>
            <a:r>
              <a:rPr b="1" lang="ja" sz="1800" u="sng">
                <a:solidFill>
                  <a:schemeClr val="dk2"/>
                </a:solidFill>
              </a:rPr>
              <a:t>を防ぐ</a:t>
            </a:r>
            <a:endParaRPr/>
          </a:p>
        </p:txBody>
      </p:sp>
      <p:sp>
        <p:nvSpPr>
          <p:cNvPr id="309" name="Google Shape;309;p28"/>
          <p:cNvSpPr txBox="1"/>
          <p:nvPr/>
        </p:nvSpPr>
        <p:spPr>
          <a:xfrm>
            <a:off x="5311221" y="1254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雰囲気作り</a:t>
            </a:r>
            <a:endParaRPr b="1" sz="1800" u="sng">
              <a:solidFill>
                <a:schemeClr val="dk2"/>
              </a:solidFill>
            </a:endParaRPr>
          </a:p>
        </p:txBody>
      </p:sp>
      <p:sp>
        <p:nvSpPr>
          <p:cNvPr id="310" name="Google Shape;310;p28"/>
          <p:cNvSpPr txBox="1"/>
          <p:nvPr/>
        </p:nvSpPr>
        <p:spPr>
          <a:xfrm>
            <a:off x="631725" y="1684700"/>
            <a:ext cx="39021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全員が様々な技術に触れられるように</a:t>
            </a:r>
            <a:br>
              <a:rPr lang="ja">
                <a:solidFill>
                  <a:schemeClr val="dk1"/>
                </a:solidFill>
                <a:latin typeface="Inter"/>
                <a:ea typeface="Inter"/>
                <a:cs typeface="Inter"/>
                <a:sym typeface="Inter"/>
              </a:rPr>
            </a:br>
            <a:r>
              <a:rPr lang="ja">
                <a:solidFill>
                  <a:schemeClr val="dk1"/>
                </a:solidFill>
                <a:latin typeface="Inter"/>
                <a:ea typeface="Inter"/>
                <a:cs typeface="Inter"/>
                <a:sym typeface="Inter"/>
              </a:rPr>
              <a:t>フロント側・バック側でチーム編成</a:t>
            </a:r>
            <a:br>
              <a:rPr lang="ja">
                <a:solidFill>
                  <a:schemeClr val="dk1"/>
                </a:solidFill>
                <a:latin typeface="Inter"/>
                <a:ea typeface="Inter"/>
                <a:cs typeface="Inter"/>
                <a:sym typeface="Inter"/>
              </a:rPr>
            </a:br>
            <a:r>
              <a:rPr lang="ja">
                <a:solidFill>
                  <a:schemeClr val="dk1"/>
                </a:solidFill>
                <a:latin typeface="Inter"/>
                <a:ea typeface="Inter"/>
                <a:cs typeface="Inter"/>
                <a:sym typeface="Inter"/>
              </a:rPr>
              <a:t>（後半はタスクごと）</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ja">
                <a:solidFill>
                  <a:schemeClr val="dk1"/>
                </a:solidFill>
                <a:latin typeface="Inter"/>
                <a:ea typeface="Inter"/>
                <a:cs typeface="Inter"/>
                <a:sym typeface="Inter"/>
              </a:rPr>
              <a:t>掲示板</a:t>
            </a:r>
            <a:r>
              <a:rPr lang="ja">
                <a:solidFill>
                  <a:schemeClr val="dk1"/>
                </a:solidFill>
                <a:latin typeface="Inter"/>
                <a:ea typeface="Inter"/>
                <a:cs typeface="Inter"/>
                <a:sym typeface="Inter"/>
              </a:rPr>
              <a:t>を活用し、重要だと思った内容や疑問をチーム全体で共有</a:t>
            </a:r>
            <a:endParaRPr>
              <a:solidFill>
                <a:schemeClr val="dk1"/>
              </a:solidFill>
              <a:latin typeface="Inter"/>
              <a:ea typeface="Inter"/>
              <a:cs typeface="Inter"/>
              <a:sym typeface="Inter"/>
            </a:endParaRPr>
          </a:p>
        </p:txBody>
      </p:sp>
      <p:sp>
        <p:nvSpPr>
          <p:cNvPr id="311" name="Google Shape;311;p28"/>
          <p:cNvSpPr txBox="1"/>
          <p:nvPr/>
        </p:nvSpPr>
        <p:spPr>
          <a:xfrm>
            <a:off x="4953475" y="1641375"/>
            <a:ext cx="3715500" cy="1359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作業の割り振りは</a:t>
            </a:r>
            <a:r>
              <a:rPr b="1" lang="ja">
                <a:solidFill>
                  <a:schemeClr val="dk1"/>
                </a:solidFill>
                <a:latin typeface="Inter"/>
                <a:ea typeface="Inter"/>
                <a:cs typeface="Inter"/>
                <a:sym typeface="Inter"/>
              </a:rPr>
              <a:t>ルーレット</a:t>
            </a:r>
            <a:r>
              <a:rPr lang="ja">
                <a:solidFill>
                  <a:schemeClr val="dk1"/>
                </a:solidFill>
                <a:latin typeface="Inter"/>
                <a:ea typeface="Inter"/>
                <a:cs typeface="Inter"/>
                <a:sym typeface="Inter"/>
              </a:rPr>
              <a:t>を活用</a:t>
            </a:r>
            <a:br>
              <a:rPr lang="ja">
                <a:solidFill>
                  <a:schemeClr val="dk1"/>
                </a:solidFill>
                <a:latin typeface="Inter"/>
                <a:ea typeface="Inter"/>
                <a:cs typeface="Inter"/>
                <a:sym typeface="Inter"/>
              </a:rPr>
            </a:br>
            <a:r>
              <a:rPr lang="ja">
                <a:solidFill>
                  <a:schemeClr val="dk1"/>
                </a:solidFill>
                <a:latin typeface="Inter"/>
                <a:ea typeface="Inter"/>
                <a:cs typeface="Inter"/>
                <a:sym typeface="Inter"/>
              </a:rPr>
              <a:t>→</a:t>
            </a:r>
            <a:r>
              <a:rPr lang="ja">
                <a:solidFill>
                  <a:schemeClr val="dk1"/>
                </a:solidFill>
                <a:latin typeface="Inter"/>
                <a:ea typeface="Inter"/>
                <a:cs typeface="Inter"/>
                <a:sym typeface="Inter"/>
              </a:rPr>
              <a:t>負担が平等に、</a:t>
            </a:r>
            <a:r>
              <a:rPr lang="ja">
                <a:solidFill>
                  <a:schemeClr val="dk1"/>
                </a:solidFill>
                <a:latin typeface="Inter"/>
                <a:ea typeface="Inter"/>
                <a:cs typeface="Inter"/>
                <a:sym typeface="Inter"/>
              </a:rPr>
              <a:t>アイスブレイクにも</a:t>
            </a:r>
            <a:br>
              <a:rPr lang="ja">
                <a:solidFill>
                  <a:schemeClr val="dk1"/>
                </a:solidFill>
                <a:latin typeface="Inter"/>
                <a:ea typeface="Inter"/>
                <a:cs typeface="Inter"/>
                <a:sym typeface="Inter"/>
              </a:rPr>
            </a:b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Discordのゲームでモチベーションを高める</a:t>
            </a:r>
            <a:endParaRPr>
              <a:solidFill>
                <a:schemeClr val="dk1"/>
              </a:solidFill>
              <a:latin typeface="Inter"/>
              <a:ea typeface="Inter"/>
              <a:cs typeface="Inter"/>
              <a:sym typeface="Inter"/>
            </a:endParaRPr>
          </a:p>
        </p:txBody>
      </p:sp>
      <p:sp>
        <p:nvSpPr>
          <p:cNvPr id="312" name="Google Shape;31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13" name="Google Shape;313;p28"/>
          <p:cNvPicPr preferRelativeResize="0"/>
          <p:nvPr/>
        </p:nvPicPr>
        <p:blipFill>
          <a:blip r:embed="rId3">
            <a:alphaModFix/>
          </a:blip>
          <a:stretch>
            <a:fillRect/>
          </a:stretch>
        </p:blipFill>
        <p:spPr>
          <a:xfrm>
            <a:off x="780174" y="3067025"/>
            <a:ext cx="1667252" cy="1455926"/>
          </a:xfrm>
          <a:prstGeom prst="rect">
            <a:avLst/>
          </a:prstGeom>
          <a:noFill/>
          <a:ln>
            <a:noFill/>
          </a:ln>
        </p:spPr>
      </p:pic>
      <p:pic>
        <p:nvPicPr>
          <p:cNvPr id="314" name="Google Shape;314;p28"/>
          <p:cNvPicPr preferRelativeResize="0"/>
          <p:nvPr/>
        </p:nvPicPr>
        <p:blipFill>
          <a:blip r:embed="rId4">
            <a:alphaModFix/>
          </a:blip>
          <a:stretch>
            <a:fillRect/>
          </a:stretch>
        </p:blipFill>
        <p:spPr>
          <a:xfrm>
            <a:off x="2560303" y="3067024"/>
            <a:ext cx="1869392" cy="1455923"/>
          </a:xfrm>
          <a:prstGeom prst="rect">
            <a:avLst/>
          </a:prstGeom>
          <a:noFill/>
          <a:ln>
            <a:noFill/>
          </a:ln>
        </p:spPr>
      </p:pic>
      <p:pic>
        <p:nvPicPr>
          <p:cNvPr id="315" name="Google Shape;315;p28"/>
          <p:cNvPicPr preferRelativeResize="0"/>
          <p:nvPr/>
        </p:nvPicPr>
        <p:blipFill rotWithShape="1">
          <a:blip r:embed="rId5">
            <a:alphaModFix/>
          </a:blip>
          <a:srcRect b="0" l="25267" r="0" t="0"/>
          <a:stretch/>
        </p:blipFill>
        <p:spPr>
          <a:xfrm>
            <a:off x="6781250" y="3205750"/>
            <a:ext cx="1753850" cy="1397225"/>
          </a:xfrm>
          <a:prstGeom prst="rect">
            <a:avLst/>
          </a:prstGeom>
          <a:noFill/>
          <a:ln>
            <a:noFill/>
          </a:ln>
        </p:spPr>
      </p:pic>
      <p:pic>
        <p:nvPicPr>
          <p:cNvPr id="316" name="Google Shape;316;p28"/>
          <p:cNvPicPr preferRelativeResize="0"/>
          <p:nvPr/>
        </p:nvPicPr>
        <p:blipFill rotWithShape="1">
          <a:blip r:embed="rId6">
            <a:alphaModFix/>
          </a:blip>
          <a:srcRect b="0" l="0" r="0" t="7834"/>
          <a:stretch/>
        </p:blipFill>
        <p:spPr>
          <a:xfrm>
            <a:off x="5068813" y="3219075"/>
            <a:ext cx="1584725" cy="1455925"/>
          </a:xfrm>
          <a:prstGeom prst="rect">
            <a:avLst/>
          </a:prstGeom>
          <a:noFill/>
          <a:ln>
            <a:noFill/>
          </a:ln>
        </p:spPr>
      </p:pic>
      <p:sp>
        <p:nvSpPr>
          <p:cNvPr id="317" name="Google Shape;317;p28"/>
          <p:cNvSpPr txBox="1"/>
          <p:nvPr/>
        </p:nvSpPr>
        <p:spPr>
          <a:xfrm>
            <a:off x="5345525" y="2945325"/>
            <a:ext cx="107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web</a:t>
            </a:r>
            <a:r>
              <a:rPr lang="ja" sz="1000"/>
              <a:t>ルーレット</a:t>
            </a:r>
            <a:endParaRPr sz="1000"/>
          </a:p>
        </p:txBody>
      </p:sp>
      <p:sp>
        <p:nvSpPr>
          <p:cNvPr id="318" name="Google Shape;318;p28"/>
          <p:cNvSpPr txBox="1"/>
          <p:nvPr/>
        </p:nvSpPr>
        <p:spPr>
          <a:xfrm>
            <a:off x="7338350" y="2945325"/>
            <a:ext cx="107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land-io</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311700" y="434325"/>
            <a:ext cx="8520600" cy="572700"/>
          </a:xfrm>
          <a:prstGeom prst="rect">
            <a:avLst/>
          </a:prstGeom>
          <a:effectLst>
            <a:outerShdw blurRad="57150" rotWithShape="0" algn="bl" dir="5400000" dist="19050">
              <a:schemeClr val="dk1">
                <a:alpha val="8000"/>
              </a:scheme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t>　　　　</a:t>
            </a:r>
            <a:r>
              <a:rPr lang="ja"/>
              <a:t>本研修で成長したこと(</a:t>
            </a:r>
            <a:r>
              <a:rPr lang="ja"/>
              <a:t>開発について)</a:t>
            </a:r>
            <a:endParaRPr/>
          </a:p>
        </p:txBody>
      </p:sp>
      <p:sp>
        <p:nvSpPr>
          <p:cNvPr id="324" name="Google Shape;32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25" name="Google Shape;325;p29"/>
          <p:cNvPicPr preferRelativeResize="0"/>
          <p:nvPr/>
        </p:nvPicPr>
        <p:blipFill>
          <a:blip r:embed="rId3">
            <a:alphaModFix/>
          </a:blip>
          <a:stretch>
            <a:fillRect/>
          </a:stretch>
        </p:blipFill>
        <p:spPr>
          <a:xfrm>
            <a:off x="258149" y="120925"/>
            <a:ext cx="1240800" cy="958800"/>
          </a:xfrm>
          <a:prstGeom prst="ellipse">
            <a:avLst/>
          </a:prstGeom>
          <a:noFill/>
          <a:ln>
            <a:noFill/>
          </a:ln>
        </p:spPr>
      </p:pic>
      <p:sp>
        <p:nvSpPr>
          <p:cNvPr id="326" name="Google Shape;326;p29"/>
          <p:cNvSpPr/>
          <p:nvPr/>
        </p:nvSpPr>
        <p:spPr>
          <a:xfrm>
            <a:off x="4700087" y="1143825"/>
            <a:ext cx="4045200" cy="3519300"/>
          </a:xfrm>
          <a:prstGeom prst="rect">
            <a:avLst/>
          </a:prstGeom>
          <a:solidFill>
            <a:srgbClr val="F4CCCC"/>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7" name="Google Shape;327;p29"/>
          <p:cNvSpPr/>
          <p:nvPr/>
        </p:nvSpPr>
        <p:spPr>
          <a:xfrm>
            <a:off x="453575" y="1143825"/>
            <a:ext cx="3902100" cy="3519300"/>
          </a:xfrm>
          <a:prstGeom prst="rect">
            <a:avLst/>
          </a:prstGeom>
          <a:solidFill>
            <a:srgbClr val="F4CCCC"/>
          </a:solidFill>
          <a:ln cap="flat" cmpd="sng" w="9525">
            <a:solidFill>
              <a:srgbClr val="CCCCCC"/>
            </a:solidFill>
            <a:prstDash val="solid"/>
            <a:round/>
            <a:headEnd len="sm" w="sm" type="none"/>
            <a:tailEnd len="sm" w="sm" type="none"/>
          </a:ln>
          <a:effectLst>
            <a:outerShdw blurRad="57150" rotWithShape="0" algn="bl" dir="264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8" name="Google Shape;328;p29"/>
          <p:cNvSpPr txBox="1"/>
          <p:nvPr/>
        </p:nvSpPr>
        <p:spPr>
          <a:xfrm>
            <a:off x="865913" y="1167163"/>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開発の改善手法</a:t>
            </a:r>
            <a:endParaRPr>
              <a:solidFill>
                <a:schemeClr val="dk1"/>
              </a:solidFill>
            </a:endParaRPr>
          </a:p>
        </p:txBody>
      </p:sp>
      <p:sp>
        <p:nvSpPr>
          <p:cNvPr id="329" name="Google Shape;329;p29"/>
          <p:cNvSpPr txBox="1"/>
          <p:nvPr/>
        </p:nvSpPr>
        <p:spPr>
          <a:xfrm>
            <a:off x="5158821" y="11438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タスク管理手法</a:t>
            </a:r>
            <a:endParaRPr b="1" sz="1800" u="sng">
              <a:solidFill>
                <a:schemeClr val="dk1"/>
              </a:solidFill>
            </a:endParaRPr>
          </a:p>
        </p:txBody>
      </p:sp>
      <p:sp>
        <p:nvSpPr>
          <p:cNvPr id="330" name="Google Shape;330;p29"/>
          <p:cNvSpPr txBox="1"/>
          <p:nvPr/>
        </p:nvSpPr>
        <p:spPr>
          <a:xfrm>
            <a:off x="4728275" y="1512850"/>
            <a:ext cx="4140600" cy="15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600">
                <a:solidFill>
                  <a:schemeClr val="dk1"/>
                </a:solidFill>
              </a:rPr>
              <a:t>Kanban Board・</a:t>
            </a:r>
            <a:r>
              <a:rPr lang="ja" sz="1600">
                <a:solidFill>
                  <a:schemeClr val="dk1"/>
                </a:solidFill>
              </a:rPr>
              <a:t>KDG Poker</a:t>
            </a:r>
            <a:r>
              <a:rPr lang="ja" sz="1600">
                <a:solidFill>
                  <a:schemeClr val="dk1"/>
                </a:solidFill>
              </a:rPr>
              <a:t>を使って、共通認識を持って開発を進めることで齟齬なく成果物を出せた</a:t>
            </a:r>
            <a:endParaRPr sz="1600">
              <a:solidFill>
                <a:schemeClr val="dk1"/>
              </a:solidFill>
            </a:endParaRPr>
          </a:p>
          <a:p>
            <a:pPr indent="0" lvl="0" marL="457200" rtl="0" algn="l">
              <a:lnSpc>
                <a:spcPct val="115000"/>
              </a:lnSpc>
              <a:spcBef>
                <a:spcPts val="2000"/>
              </a:spcBef>
              <a:spcAft>
                <a:spcPts val="2000"/>
              </a:spcAft>
              <a:buNone/>
            </a:pPr>
            <a:r>
              <a:t/>
            </a:r>
            <a:endParaRPr>
              <a:solidFill>
                <a:schemeClr val="dk1"/>
              </a:solidFill>
            </a:endParaRPr>
          </a:p>
        </p:txBody>
      </p:sp>
      <p:sp>
        <p:nvSpPr>
          <p:cNvPr id="331" name="Google Shape;33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32" name="Google Shape;332;p29"/>
          <p:cNvSpPr txBox="1"/>
          <p:nvPr/>
        </p:nvSpPr>
        <p:spPr>
          <a:xfrm>
            <a:off x="511575" y="1512850"/>
            <a:ext cx="3967200" cy="15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600">
                <a:solidFill>
                  <a:schemeClr val="dk1"/>
                </a:solidFill>
              </a:rPr>
              <a:t>KPTを用いたことで、週ごとに課題を洗い出し、改善策を考え、実践したことで開発の効率化につなげた</a:t>
            </a:r>
            <a:endParaRPr sz="1600">
              <a:solidFill>
                <a:schemeClr val="dk1"/>
              </a:solidFill>
            </a:endParaRPr>
          </a:p>
          <a:p>
            <a:pPr indent="0" lvl="0" marL="457200" rtl="0" algn="l">
              <a:lnSpc>
                <a:spcPct val="115000"/>
              </a:lnSpc>
              <a:spcBef>
                <a:spcPts val="2000"/>
              </a:spcBef>
              <a:spcAft>
                <a:spcPts val="2000"/>
              </a:spcAft>
              <a:buNone/>
            </a:pPr>
            <a:r>
              <a:t/>
            </a:r>
            <a:endParaRPr>
              <a:solidFill>
                <a:schemeClr val="dk1"/>
              </a:solidFill>
            </a:endParaRPr>
          </a:p>
        </p:txBody>
      </p:sp>
      <p:pic>
        <p:nvPicPr>
          <p:cNvPr id="333" name="Google Shape;333;p29"/>
          <p:cNvPicPr preferRelativeResize="0"/>
          <p:nvPr/>
        </p:nvPicPr>
        <p:blipFill>
          <a:blip r:embed="rId4">
            <a:alphaModFix/>
          </a:blip>
          <a:stretch>
            <a:fillRect/>
          </a:stretch>
        </p:blipFill>
        <p:spPr>
          <a:xfrm>
            <a:off x="7657025" y="2570813"/>
            <a:ext cx="937850" cy="1660025"/>
          </a:xfrm>
          <a:prstGeom prst="rect">
            <a:avLst/>
          </a:prstGeom>
          <a:no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pic>
      <p:sp>
        <p:nvSpPr>
          <p:cNvPr id="334" name="Google Shape;334;p29"/>
          <p:cNvSpPr txBox="1"/>
          <p:nvPr/>
        </p:nvSpPr>
        <p:spPr>
          <a:xfrm>
            <a:off x="1874775" y="4285050"/>
            <a:ext cx="124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Velocity Graph</a:t>
            </a:r>
            <a:endParaRPr sz="1000"/>
          </a:p>
        </p:txBody>
      </p:sp>
      <p:sp>
        <p:nvSpPr>
          <p:cNvPr id="335" name="Google Shape;335;p29"/>
          <p:cNvSpPr txBox="1"/>
          <p:nvPr/>
        </p:nvSpPr>
        <p:spPr>
          <a:xfrm>
            <a:off x="7505550" y="4259163"/>
            <a:ext cx="1240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000"/>
              <a:t>KDG Poker</a:t>
            </a:r>
            <a:endParaRPr sz="1000"/>
          </a:p>
        </p:txBody>
      </p:sp>
      <p:pic>
        <p:nvPicPr>
          <p:cNvPr id="336" name="Google Shape;336;p29"/>
          <p:cNvPicPr preferRelativeResize="0"/>
          <p:nvPr/>
        </p:nvPicPr>
        <p:blipFill>
          <a:blip r:embed="rId5">
            <a:alphaModFix/>
          </a:blip>
          <a:stretch>
            <a:fillRect/>
          </a:stretch>
        </p:blipFill>
        <p:spPr>
          <a:xfrm>
            <a:off x="727863" y="2511725"/>
            <a:ext cx="3353525" cy="1773325"/>
          </a:xfrm>
          <a:prstGeom prst="rect">
            <a:avLst/>
          </a:prstGeom>
          <a:noFill/>
          <a:ln>
            <a:noFill/>
          </a:ln>
        </p:spPr>
      </p:pic>
      <p:pic>
        <p:nvPicPr>
          <p:cNvPr id="337" name="Google Shape;337;p29"/>
          <p:cNvPicPr preferRelativeResize="0"/>
          <p:nvPr/>
        </p:nvPicPr>
        <p:blipFill>
          <a:blip r:embed="rId6">
            <a:alphaModFix/>
          </a:blip>
          <a:stretch>
            <a:fillRect/>
          </a:stretch>
        </p:blipFill>
        <p:spPr>
          <a:xfrm>
            <a:off x="4866500" y="2609250"/>
            <a:ext cx="2632151" cy="1583150"/>
          </a:xfrm>
          <a:prstGeom prst="rect">
            <a:avLst/>
          </a:prstGeom>
          <a:no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pic>
      <p:sp>
        <p:nvSpPr>
          <p:cNvPr id="338" name="Google Shape;338;p29"/>
          <p:cNvSpPr txBox="1"/>
          <p:nvPr/>
        </p:nvSpPr>
        <p:spPr>
          <a:xfrm>
            <a:off x="5618675" y="4259163"/>
            <a:ext cx="1240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000"/>
              <a:t>Kanban Board</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txBox="1"/>
          <p:nvPr>
            <p:ph type="title"/>
          </p:nvPr>
        </p:nvSpPr>
        <p:spPr>
          <a:xfrm>
            <a:off x="311700" y="434325"/>
            <a:ext cx="8520600" cy="572700"/>
          </a:xfrm>
          <a:prstGeom prst="rect">
            <a:avLst/>
          </a:prstGeom>
          <a:effectLst>
            <a:outerShdw blurRad="57150" rotWithShape="0" algn="bl" dir="5400000" dist="19050">
              <a:schemeClr val="dk1">
                <a:alpha val="8000"/>
              </a:scheme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t>　　　　</a:t>
            </a:r>
            <a:r>
              <a:rPr lang="ja"/>
              <a:t>本研修で成長したこと(</a:t>
            </a:r>
            <a:r>
              <a:rPr lang="ja"/>
              <a:t>技術について)</a:t>
            </a:r>
            <a:endParaRPr/>
          </a:p>
        </p:txBody>
      </p:sp>
      <p:sp>
        <p:nvSpPr>
          <p:cNvPr id="344" name="Google Shape;34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45" name="Google Shape;345;p30"/>
          <p:cNvPicPr preferRelativeResize="0"/>
          <p:nvPr/>
        </p:nvPicPr>
        <p:blipFill>
          <a:blip r:embed="rId3">
            <a:alphaModFix/>
          </a:blip>
          <a:stretch>
            <a:fillRect/>
          </a:stretch>
        </p:blipFill>
        <p:spPr>
          <a:xfrm>
            <a:off x="258149" y="120925"/>
            <a:ext cx="1240800" cy="958800"/>
          </a:xfrm>
          <a:prstGeom prst="ellipse">
            <a:avLst/>
          </a:prstGeom>
          <a:noFill/>
          <a:ln>
            <a:noFill/>
          </a:ln>
        </p:spPr>
      </p:pic>
      <p:sp>
        <p:nvSpPr>
          <p:cNvPr id="346" name="Google Shape;346;p30"/>
          <p:cNvSpPr/>
          <p:nvPr/>
        </p:nvSpPr>
        <p:spPr>
          <a:xfrm>
            <a:off x="480012" y="1143925"/>
            <a:ext cx="4045200" cy="3519300"/>
          </a:xfrm>
          <a:prstGeom prst="rect">
            <a:avLst/>
          </a:prstGeom>
          <a:solidFill>
            <a:srgbClr val="FFF2CC"/>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7" name="Google Shape;347;p30"/>
          <p:cNvSpPr/>
          <p:nvPr/>
        </p:nvSpPr>
        <p:spPr>
          <a:xfrm>
            <a:off x="4826275" y="1143925"/>
            <a:ext cx="3902100" cy="3519300"/>
          </a:xfrm>
          <a:prstGeom prst="rect">
            <a:avLst/>
          </a:prstGeom>
          <a:solidFill>
            <a:srgbClr val="FFF2CC"/>
          </a:solidFill>
          <a:ln cap="flat" cmpd="sng" w="9525">
            <a:solidFill>
              <a:srgbClr val="CCCCCC"/>
            </a:solidFill>
            <a:prstDash val="solid"/>
            <a:round/>
            <a:headEnd len="sm" w="sm" type="none"/>
            <a:tailEnd len="sm" w="sm" type="none"/>
          </a:ln>
          <a:effectLst>
            <a:outerShdw blurRad="57150" rotWithShape="0" algn="bl" dir="264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8" name="Google Shape;348;p30"/>
          <p:cNvSpPr txBox="1"/>
          <p:nvPr/>
        </p:nvSpPr>
        <p:spPr>
          <a:xfrm>
            <a:off x="5238613" y="1167263"/>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実装力</a:t>
            </a:r>
            <a:endParaRPr>
              <a:solidFill>
                <a:schemeClr val="dk1"/>
              </a:solidFill>
            </a:endParaRPr>
          </a:p>
        </p:txBody>
      </p:sp>
      <p:sp>
        <p:nvSpPr>
          <p:cNvPr id="349" name="Google Shape;349;p30"/>
          <p:cNvSpPr txBox="1"/>
          <p:nvPr/>
        </p:nvSpPr>
        <p:spPr>
          <a:xfrm>
            <a:off x="938746" y="11439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システムの仕組み</a:t>
            </a:r>
            <a:endParaRPr b="1" sz="1800" u="sng">
              <a:solidFill>
                <a:schemeClr val="dk1"/>
              </a:solidFill>
            </a:endParaRPr>
          </a:p>
        </p:txBody>
      </p:sp>
      <p:sp>
        <p:nvSpPr>
          <p:cNvPr id="350" name="Google Shape;350;p30"/>
          <p:cNvSpPr txBox="1"/>
          <p:nvPr/>
        </p:nvSpPr>
        <p:spPr>
          <a:xfrm>
            <a:off x="4879450" y="1716400"/>
            <a:ext cx="3902100" cy="2076900"/>
          </a:xfrm>
          <a:prstGeom prst="rect">
            <a:avLst/>
          </a:prstGeom>
          <a:noFill/>
          <a:ln>
            <a:noFill/>
          </a:ln>
        </p:spPr>
        <p:txBody>
          <a:bodyPr anchorCtr="0" anchor="t" bIns="91425" lIns="90000" spcFirstLastPara="1" rIns="91425" wrap="square" tIns="91425">
            <a:spAutoFit/>
          </a:bodyPr>
          <a:lstStyle/>
          <a:p>
            <a:pPr indent="-196850" lvl="0" marL="179999" rtl="0" algn="l">
              <a:lnSpc>
                <a:spcPct val="115000"/>
              </a:lnSpc>
              <a:spcBef>
                <a:spcPts val="0"/>
              </a:spcBef>
              <a:spcAft>
                <a:spcPts val="0"/>
              </a:spcAft>
              <a:buClr>
                <a:schemeClr val="dk1"/>
              </a:buClr>
              <a:buSzPts val="1600"/>
              <a:buChar char="●"/>
            </a:pPr>
            <a:r>
              <a:rPr lang="ja" sz="1600">
                <a:solidFill>
                  <a:schemeClr val="dk1"/>
                </a:solidFill>
              </a:rPr>
              <a:t>ほとんどのメンバーは</a:t>
            </a:r>
            <a:r>
              <a:rPr lang="ja" sz="1600">
                <a:solidFill>
                  <a:schemeClr val="dk1"/>
                </a:solidFill>
              </a:rPr>
              <a:t>初めて</a:t>
            </a:r>
            <a:r>
              <a:rPr lang="ja" sz="1600">
                <a:solidFill>
                  <a:schemeClr val="dk1"/>
                </a:solidFill>
              </a:rPr>
              <a:t>ひとつの</a:t>
            </a:r>
            <a:r>
              <a:rPr lang="ja" sz="1600">
                <a:solidFill>
                  <a:schemeClr val="dk1"/>
                </a:solidFill>
              </a:rPr>
              <a:t>システムを</a:t>
            </a:r>
            <a:r>
              <a:rPr lang="ja" sz="1600">
                <a:solidFill>
                  <a:schemeClr val="dk1"/>
                </a:solidFill>
              </a:rPr>
              <a:t>完成させた</a:t>
            </a:r>
            <a:endParaRPr sz="1600">
              <a:solidFill>
                <a:schemeClr val="dk1"/>
              </a:solidFill>
            </a:endParaRPr>
          </a:p>
          <a:p>
            <a:pPr indent="-196850" lvl="0" marL="179999" rtl="0" algn="l">
              <a:lnSpc>
                <a:spcPct val="115000"/>
              </a:lnSpc>
              <a:spcBef>
                <a:spcPts val="2000"/>
              </a:spcBef>
              <a:spcAft>
                <a:spcPts val="0"/>
              </a:spcAft>
              <a:buClr>
                <a:schemeClr val="dk1"/>
              </a:buClr>
              <a:buSzPts val="1600"/>
              <a:buChar char="●"/>
            </a:pPr>
            <a:r>
              <a:rPr lang="ja" sz="1600">
                <a:solidFill>
                  <a:schemeClr val="dk1"/>
                </a:solidFill>
              </a:rPr>
              <a:t>生成AIを必要なタイミングで活用できるようになった  (</a:t>
            </a:r>
            <a:r>
              <a:rPr lang="ja" sz="1600">
                <a:solidFill>
                  <a:schemeClr val="dk1"/>
                </a:solidFill>
              </a:rPr>
              <a:t>例: トーク画面実装)</a:t>
            </a:r>
            <a:endParaRPr sz="1600">
              <a:solidFill>
                <a:schemeClr val="dk1"/>
              </a:solidFill>
            </a:endParaRPr>
          </a:p>
          <a:p>
            <a:pPr indent="0" lvl="0" marL="914400" rtl="0" algn="l">
              <a:lnSpc>
                <a:spcPct val="115000"/>
              </a:lnSpc>
              <a:spcBef>
                <a:spcPts val="2000"/>
              </a:spcBef>
              <a:spcAft>
                <a:spcPts val="1200"/>
              </a:spcAft>
              <a:buNone/>
            </a:pPr>
            <a:r>
              <a:t/>
            </a:r>
            <a:endParaRPr sz="1600">
              <a:solidFill>
                <a:schemeClr val="dk1"/>
              </a:solidFill>
            </a:endParaRPr>
          </a:p>
        </p:txBody>
      </p:sp>
      <p:sp>
        <p:nvSpPr>
          <p:cNvPr id="351" name="Google Shape;35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52" name="Google Shape;352;p30"/>
          <p:cNvSpPr txBox="1"/>
          <p:nvPr/>
        </p:nvSpPr>
        <p:spPr>
          <a:xfrm>
            <a:off x="553875" y="1716400"/>
            <a:ext cx="3902100" cy="1537200"/>
          </a:xfrm>
          <a:prstGeom prst="rect">
            <a:avLst/>
          </a:prstGeom>
          <a:noFill/>
          <a:ln>
            <a:noFill/>
          </a:ln>
        </p:spPr>
        <p:txBody>
          <a:bodyPr anchorCtr="0" anchor="t" bIns="91425" lIns="90000" spcFirstLastPara="1" rIns="91425" wrap="square" tIns="91425">
            <a:spAutoFit/>
          </a:bodyPr>
          <a:lstStyle/>
          <a:p>
            <a:pPr indent="-196850" lvl="0" marL="179999" rtl="0" algn="l">
              <a:lnSpc>
                <a:spcPct val="115000"/>
              </a:lnSpc>
              <a:spcBef>
                <a:spcPts val="0"/>
              </a:spcBef>
              <a:spcAft>
                <a:spcPts val="0"/>
              </a:spcAft>
              <a:buClr>
                <a:schemeClr val="dk1"/>
              </a:buClr>
              <a:buSzPts val="1600"/>
              <a:buChar char="●"/>
            </a:pPr>
            <a:r>
              <a:rPr lang="ja" sz="1600">
                <a:solidFill>
                  <a:schemeClr val="dk1"/>
                </a:solidFill>
              </a:rPr>
              <a:t>チャット機能など、</a:t>
            </a:r>
            <a:r>
              <a:rPr lang="ja" sz="1600">
                <a:solidFill>
                  <a:schemeClr val="dk1"/>
                </a:solidFill>
              </a:rPr>
              <a:t>よく見る基本的な機能の</a:t>
            </a:r>
            <a:r>
              <a:rPr lang="ja" sz="1600">
                <a:solidFill>
                  <a:schemeClr val="dk1"/>
                </a:solidFill>
              </a:rPr>
              <a:t>構造</a:t>
            </a:r>
            <a:r>
              <a:rPr lang="ja" sz="1600">
                <a:solidFill>
                  <a:schemeClr val="dk1"/>
                </a:solidFill>
              </a:rPr>
              <a:t>を理解できるよう</a:t>
            </a:r>
            <a:r>
              <a:rPr lang="ja" sz="1600">
                <a:solidFill>
                  <a:schemeClr val="dk1"/>
                </a:solidFill>
              </a:rPr>
              <a:t>になった</a:t>
            </a:r>
            <a:endParaRPr sz="1600">
              <a:solidFill>
                <a:schemeClr val="dk1"/>
              </a:solidFill>
            </a:endParaRPr>
          </a:p>
          <a:p>
            <a:pPr indent="-196850" lvl="0" marL="179999" rtl="0" algn="l">
              <a:lnSpc>
                <a:spcPct val="115000"/>
              </a:lnSpc>
              <a:spcBef>
                <a:spcPts val="2000"/>
              </a:spcBef>
              <a:spcAft>
                <a:spcPts val="2000"/>
              </a:spcAft>
              <a:buClr>
                <a:schemeClr val="dk1"/>
              </a:buClr>
              <a:buSzPts val="1600"/>
              <a:buChar char="●"/>
            </a:pPr>
            <a:r>
              <a:rPr lang="ja" sz="1600">
                <a:solidFill>
                  <a:schemeClr val="dk1"/>
                </a:solidFill>
              </a:rPr>
              <a:t>他のWebサービスのシステムの仕組みに関心を持つようになった</a:t>
            </a:r>
            <a:endParaRPr sz="1600">
              <a:solidFill>
                <a:schemeClr val="dk1"/>
              </a:solidFill>
            </a:endParaRPr>
          </a:p>
        </p:txBody>
      </p:sp>
      <p:pic>
        <p:nvPicPr>
          <p:cNvPr id="353" name="Google Shape;353;p30"/>
          <p:cNvPicPr preferRelativeResize="0"/>
          <p:nvPr/>
        </p:nvPicPr>
        <p:blipFill>
          <a:blip r:embed="rId4">
            <a:alphaModFix/>
          </a:blip>
          <a:stretch>
            <a:fillRect/>
          </a:stretch>
        </p:blipFill>
        <p:spPr>
          <a:xfrm>
            <a:off x="1014955" y="3402950"/>
            <a:ext cx="809350" cy="656150"/>
          </a:xfrm>
          <a:prstGeom prst="rect">
            <a:avLst/>
          </a:prstGeom>
          <a:noFill/>
          <a:ln>
            <a:noFill/>
          </a:ln>
        </p:spPr>
      </p:pic>
      <p:pic>
        <p:nvPicPr>
          <p:cNvPr id="354" name="Google Shape;354;p30"/>
          <p:cNvPicPr preferRelativeResize="0"/>
          <p:nvPr/>
        </p:nvPicPr>
        <p:blipFill rotWithShape="1">
          <a:blip r:embed="rId5">
            <a:alphaModFix/>
          </a:blip>
          <a:srcRect b="0" l="0" r="68475" t="0"/>
          <a:stretch/>
        </p:blipFill>
        <p:spPr>
          <a:xfrm>
            <a:off x="2142576" y="3354237"/>
            <a:ext cx="744749" cy="753575"/>
          </a:xfrm>
          <a:prstGeom prst="rect">
            <a:avLst/>
          </a:prstGeom>
          <a:noFill/>
          <a:ln>
            <a:noFill/>
          </a:ln>
        </p:spPr>
      </p:pic>
      <p:pic>
        <p:nvPicPr>
          <p:cNvPr id="355" name="Google Shape;355;p30"/>
          <p:cNvPicPr preferRelativeResize="0"/>
          <p:nvPr/>
        </p:nvPicPr>
        <p:blipFill rotWithShape="1">
          <a:blip r:embed="rId6">
            <a:alphaModFix/>
          </a:blip>
          <a:srcRect b="11356" l="4723" r="67784" t="12114"/>
          <a:stretch/>
        </p:blipFill>
        <p:spPr>
          <a:xfrm>
            <a:off x="3205600" y="3364375"/>
            <a:ext cx="733150" cy="740657"/>
          </a:xfrm>
          <a:prstGeom prst="rect">
            <a:avLst/>
          </a:prstGeom>
          <a:noFill/>
          <a:ln>
            <a:noFill/>
          </a:ln>
        </p:spPr>
      </p:pic>
      <p:pic>
        <p:nvPicPr>
          <p:cNvPr id="356" name="Google Shape;356;p30"/>
          <p:cNvPicPr preferRelativeResize="0"/>
          <p:nvPr/>
        </p:nvPicPr>
        <p:blipFill>
          <a:blip r:embed="rId7">
            <a:alphaModFix/>
          </a:blip>
          <a:stretch>
            <a:fillRect/>
          </a:stretch>
        </p:blipFill>
        <p:spPr>
          <a:xfrm>
            <a:off x="6311528" y="3354238"/>
            <a:ext cx="733150" cy="7609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62" name="Google Shape;362;p31"/>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lang="ja"/>
              <a:t>(〜6/30)</a:t>
            </a:r>
            <a:endParaRPr b="1" sz="3020" u="sng"/>
          </a:p>
        </p:txBody>
      </p:sp>
      <p:pic>
        <p:nvPicPr>
          <p:cNvPr id="363" name="Google Shape;363;p31"/>
          <p:cNvPicPr preferRelativeResize="0"/>
          <p:nvPr/>
        </p:nvPicPr>
        <p:blipFill>
          <a:blip r:embed="rId3">
            <a:alphaModFix/>
          </a:blip>
          <a:stretch>
            <a:fillRect/>
          </a:stretch>
        </p:blipFill>
        <p:spPr>
          <a:xfrm>
            <a:off x="-2" y="0"/>
            <a:ext cx="9144000" cy="5143500"/>
          </a:xfrm>
          <a:prstGeom prst="rect">
            <a:avLst/>
          </a:prstGeom>
          <a:noFill/>
          <a:ln>
            <a:noFill/>
          </a:ln>
        </p:spPr>
      </p:pic>
      <p:pic>
        <p:nvPicPr>
          <p:cNvPr id="364" name="Google Shape;364;p31"/>
          <p:cNvPicPr preferRelativeResize="0"/>
          <p:nvPr/>
        </p:nvPicPr>
        <p:blipFill>
          <a:blip r:embed="rId4">
            <a:alphaModFix/>
          </a:blip>
          <a:stretch>
            <a:fillRect/>
          </a:stretch>
        </p:blipFill>
        <p:spPr>
          <a:xfrm>
            <a:off x="7292025" y="9"/>
            <a:ext cx="1851975" cy="572700"/>
          </a:xfrm>
          <a:prstGeom prst="rect">
            <a:avLst/>
          </a:prstGeom>
          <a:noFill/>
          <a:ln>
            <a:noFill/>
          </a:ln>
        </p:spPr>
      </p:pic>
      <p:sp>
        <p:nvSpPr>
          <p:cNvPr id="365" name="Google Shape;365;p31"/>
          <p:cNvSpPr txBox="1"/>
          <p:nvPr>
            <p:ph type="title"/>
          </p:nvPr>
        </p:nvSpPr>
        <p:spPr>
          <a:xfrm>
            <a:off x="199850" y="1034875"/>
            <a:ext cx="8520600" cy="10752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a:t>事務局の皆様・チューターのお二人</a:t>
            </a:r>
            <a:endParaRPr b="1" sz="3020"/>
          </a:p>
          <a:p>
            <a:pPr indent="0" lvl="0" marL="0" rtl="0" algn="ctr">
              <a:spcBef>
                <a:spcPts val="0"/>
              </a:spcBef>
              <a:spcAft>
                <a:spcPts val="0"/>
              </a:spcAft>
              <a:buSzPts val="990"/>
              <a:buNone/>
            </a:pPr>
            <a:r>
              <a:rPr b="1" lang="ja" sz="3020"/>
              <a:t>貴重な機会をいただき</a:t>
            </a:r>
            <a:r>
              <a:rPr b="1" lang="ja" sz="3020"/>
              <a:t>ありがとうございました</a:t>
            </a:r>
            <a:endParaRPr b="1" sz="3020"/>
          </a:p>
        </p:txBody>
      </p:sp>
      <p:pic>
        <p:nvPicPr>
          <p:cNvPr id="366" name="Google Shape;366;p31"/>
          <p:cNvPicPr preferRelativeResize="0"/>
          <p:nvPr/>
        </p:nvPicPr>
        <p:blipFill rotWithShape="1">
          <a:blip r:embed="rId5">
            <a:alphaModFix/>
          </a:blip>
          <a:srcRect b="0" l="0" r="0" t="8332"/>
          <a:stretch/>
        </p:blipFill>
        <p:spPr>
          <a:xfrm>
            <a:off x="3142641" y="2813375"/>
            <a:ext cx="2858700" cy="20253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66" name="Google Shape;66;p14"/>
          <p:cNvPicPr preferRelativeResize="0"/>
          <p:nvPr/>
        </p:nvPicPr>
        <p:blipFill>
          <a:blip r:embed="rId3">
            <a:alphaModFix amt="45000"/>
          </a:blip>
          <a:stretch>
            <a:fillRect/>
          </a:stretch>
        </p:blipFill>
        <p:spPr>
          <a:xfrm>
            <a:off x="-2" y="0"/>
            <a:ext cx="9144000" cy="5143500"/>
          </a:xfrm>
          <a:prstGeom prst="rect">
            <a:avLst/>
          </a:prstGeom>
          <a:noFill/>
          <a:ln>
            <a:noFill/>
          </a:ln>
        </p:spPr>
      </p:pic>
      <p:sp>
        <p:nvSpPr>
          <p:cNvPr id="67" name="Google Shape;67;p14"/>
          <p:cNvSpPr txBox="1"/>
          <p:nvPr>
            <p:ph type="title"/>
          </p:nvPr>
        </p:nvSpPr>
        <p:spPr>
          <a:xfrm>
            <a:off x="203400" y="162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トーク機能で実況しよう！</a:t>
            </a:r>
            <a:endParaRPr b="1" sz="3020" u="sng"/>
          </a:p>
          <a:p>
            <a:pPr indent="0" lvl="0" marL="0" rtl="0" algn="ctr">
              <a:spcBef>
                <a:spcPts val="0"/>
              </a:spcBef>
              <a:spcAft>
                <a:spcPts val="0"/>
              </a:spcAft>
              <a:buSzPts val="990"/>
              <a:buNone/>
            </a:pPr>
            <a:r>
              <a:t/>
            </a:r>
            <a:endParaRPr b="1" sz="3020" u="sng"/>
          </a:p>
          <a:p>
            <a:pPr indent="0" lvl="0" marL="0" rtl="0" algn="ctr">
              <a:spcBef>
                <a:spcPts val="0"/>
              </a:spcBef>
              <a:spcAft>
                <a:spcPts val="0"/>
              </a:spcAft>
              <a:buSzPts val="990"/>
              <a:buNone/>
            </a:pPr>
            <a:r>
              <a:t/>
            </a:r>
            <a:endParaRPr b="1" sz="3020" u="sng"/>
          </a:p>
        </p:txBody>
      </p:sp>
      <p:pic>
        <p:nvPicPr>
          <p:cNvPr id="68" name="Google Shape;68;p14"/>
          <p:cNvPicPr preferRelativeResize="0"/>
          <p:nvPr/>
        </p:nvPicPr>
        <p:blipFill>
          <a:blip r:embed="rId4">
            <a:alphaModFix/>
          </a:blip>
          <a:stretch>
            <a:fillRect/>
          </a:stretch>
        </p:blipFill>
        <p:spPr>
          <a:xfrm>
            <a:off x="203400" y="808175"/>
            <a:ext cx="4165550" cy="4165550"/>
          </a:xfrm>
          <a:prstGeom prst="rect">
            <a:avLst/>
          </a:prstGeom>
          <a:noFill/>
          <a:ln>
            <a:noFill/>
          </a:ln>
        </p:spPr>
      </p:pic>
      <p:sp>
        <p:nvSpPr>
          <p:cNvPr id="69" name="Google Shape;69;p14"/>
          <p:cNvSpPr txBox="1"/>
          <p:nvPr/>
        </p:nvSpPr>
        <p:spPr>
          <a:xfrm>
            <a:off x="765775" y="4578925"/>
            <a:ext cx="304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happyhobbylobby.com</a:t>
            </a:r>
            <a:endParaRPr sz="1800">
              <a:solidFill>
                <a:schemeClr val="dk1"/>
              </a:solidFill>
              <a:latin typeface="HiraMaruProN-W4"/>
              <a:ea typeface="HiraMaruProN-W4"/>
              <a:cs typeface="HiraMaruProN-W4"/>
              <a:sym typeface="HiraMaruProN-W4"/>
            </a:endParaRPr>
          </a:p>
        </p:txBody>
      </p:sp>
      <p:grpSp>
        <p:nvGrpSpPr>
          <p:cNvPr id="70" name="Google Shape;70;p14"/>
          <p:cNvGrpSpPr/>
          <p:nvPr/>
        </p:nvGrpSpPr>
        <p:grpSpPr>
          <a:xfrm>
            <a:off x="6510200" y="808181"/>
            <a:ext cx="2633844" cy="4355340"/>
            <a:chOff x="4534603" y="1107438"/>
            <a:chExt cx="1829058" cy="3567027"/>
          </a:xfrm>
        </p:grpSpPr>
        <p:grpSp>
          <p:nvGrpSpPr>
            <p:cNvPr id="71" name="Google Shape;71;p14"/>
            <p:cNvGrpSpPr/>
            <p:nvPr/>
          </p:nvGrpSpPr>
          <p:grpSpPr>
            <a:xfrm>
              <a:off x="4534603" y="1107438"/>
              <a:ext cx="1605873" cy="3567027"/>
              <a:chOff x="2643953" y="2208850"/>
              <a:chExt cx="1605873" cy="3567027"/>
            </a:xfrm>
          </p:grpSpPr>
          <p:pic>
            <p:nvPicPr>
              <p:cNvPr id="72" name="Google Shape;72;p14"/>
              <p:cNvPicPr preferRelativeResize="0"/>
              <p:nvPr/>
            </p:nvPicPr>
            <p:blipFill>
              <a:blip r:embed="rId5">
                <a:alphaModFix/>
              </a:blip>
              <a:stretch>
                <a:fillRect/>
              </a:stretch>
            </p:blipFill>
            <p:spPr>
              <a:xfrm>
                <a:off x="2643953" y="2208850"/>
                <a:ext cx="1605873" cy="3567027"/>
              </a:xfrm>
              <a:prstGeom prst="rect">
                <a:avLst/>
              </a:prstGeom>
              <a:noFill/>
              <a:ln cap="flat" cmpd="sng" w="9525">
                <a:solidFill>
                  <a:schemeClr val="dk1"/>
                </a:solidFill>
                <a:prstDash val="solid"/>
                <a:round/>
                <a:headEnd len="sm" w="sm" type="none"/>
                <a:tailEnd len="sm" w="sm" type="none"/>
              </a:ln>
            </p:spPr>
          </p:pic>
          <p:sp>
            <p:nvSpPr>
              <p:cNvPr id="73" name="Google Shape;73;p14"/>
              <p:cNvSpPr/>
              <p:nvPr/>
            </p:nvSpPr>
            <p:spPr>
              <a:xfrm>
                <a:off x="3417475" y="4973725"/>
                <a:ext cx="389100" cy="393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189213" y="3795550"/>
                <a:ext cx="389100" cy="393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4"/>
            <p:cNvSpPr txBox="1"/>
            <p:nvPr/>
          </p:nvSpPr>
          <p:spPr>
            <a:xfrm>
              <a:off x="5111925" y="3586775"/>
              <a:ext cx="11676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a:t>②Lobbyへ</a:t>
              </a:r>
              <a:endParaRPr b="1"/>
            </a:p>
          </p:txBody>
        </p:sp>
        <p:sp>
          <p:nvSpPr>
            <p:cNvPr id="76" name="Google Shape;76;p14"/>
            <p:cNvSpPr txBox="1"/>
            <p:nvPr/>
          </p:nvSpPr>
          <p:spPr>
            <a:xfrm>
              <a:off x="4593961" y="3129095"/>
              <a:ext cx="17697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a:t>③demo1/2のトークルームへ</a:t>
              </a:r>
              <a:endParaRPr b="1"/>
            </a:p>
          </p:txBody>
        </p:sp>
      </p:grpSp>
      <p:grpSp>
        <p:nvGrpSpPr>
          <p:cNvPr id="77" name="Google Shape;77;p14"/>
          <p:cNvGrpSpPr/>
          <p:nvPr/>
        </p:nvGrpSpPr>
        <p:grpSpPr>
          <a:xfrm>
            <a:off x="4368960" y="818188"/>
            <a:ext cx="2469000" cy="4335324"/>
            <a:chOff x="4368960" y="818188"/>
            <a:chExt cx="2469000" cy="4335324"/>
          </a:xfrm>
        </p:grpSpPr>
        <p:pic>
          <p:nvPicPr>
            <p:cNvPr id="78" name="Google Shape;78;p14"/>
            <p:cNvPicPr preferRelativeResize="0"/>
            <p:nvPr/>
          </p:nvPicPr>
          <p:blipFill>
            <a:blip r:embed="rId6">
              <a:alphaModFix/>
            </a:blip>
            <a:stretch>
              <a:fillRect/>
            </a:stretch>
          </p:blipFill>
          <p:spPr>
            <a:xfrm>
              <a:off x="4463688" y="818188"/>
              <a:ext cx="1951761" cy="4335324"/>
            </a:xfrm>
            <a:prstGeom prst="rect">
              <a:avLst/>
            </a:prstGeom>
            <a:noFill/>
            <a:ln cap="flat" cmpd="sng" w="9525">
              <a:solidFill>
                <a:schemeClr val="dk1"/>
              </a:solidFill>
              <a:prstDash val="solid"/>
              <a:round/>
              <a:headEnd len="sm" w="sm" type="none"/>
              <a:tailEnd len="sm" w="sm" type="none"/>
            </a:ln>
          </p:spPr>
        </p:pic>
        <p:sp>
          <p:nvSpPr>
            <p:cNvPr id="79" name="Google Shape;79;p14"/>
            <p:cNvSpPr/>
            <p:nvPr/>
          </p:nvSpPr>
          <p:spPr>
            <a:xfrm>
              <a:off x="5099848" y="3343366"/>
              <a:ext cx="560400" cy="480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a:off x="4368960" y="3884781"/>
              <a:ext cx="24690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a:t>①そのままサインイン</a:t>
              </a:r>
              <a:endParaRPr b="1"/>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72" name="Google Shape;372;p32"/>
          <p:cNvPicPr preferRelativeResize="0"/>
          <p:nvPr/>
        </p:nvPicPr>
        <p:blipFill rotWithShape="1">
          <a:blip r:embed="rId3">
            <a:alphaModFix amt="40000"/>
          </a:blip>
          <a:srcRect b="0" l="0" r="0" t="11574"/>
          <a:stretch/>
        </p:blipFill>
        <p:spPr>
          <a:xfrm>
            <a:off x="0" y="0"/>
            <a:ext cx="9144000" cy="5143500"/>
          </a:xfrm>
          <a:prstGeom prst="rect">
            <a:avLst/>
          </a:prstGeom>
          <a:noFill/>
          <a:ln>
            <a:noFill/>
          </a:ln>
        </p:spPr>
      </p:pic>
      <p:pic>
        <p:nvPicPr>
          <p:cNvPr id="373" name="Google Shape;373;p32"/>
          <p:cNvPicPr preferRelativeResize="0"/>
          <p:nvPr/>
        </p:nvPicPr>
        <p:blipFill>
          <a:blip r:embed="rId4">
            <a:alphaModFix/>
          </a:blip>
          <a:stretch>
            <a:fillRect/>
          </a:stretch>
        </p:blipFill>
        <p:spPr>
          <a:xfrm>
            <a:off x="7292025" y="9"/>
            <a:ext cx="1851975" cy="572700"/>
          </a:xfrm>
          <a:prstGeom prst="rect">
            <a:avLst/>
          </a:prstGeom>
          <a:noFill/>
          <a:ln>
            <a:noFill/>
          </a:ln>
        </p:spPr>
      </p:pic>
      <p:sp>
        <p:nvSpPr>
          <p:cNvPr id="374" name="Google Shape;374;p32"/>
          <p:cNvSpPr txBox="1"/>
          <p:nvPr>
            <p:ph idx="1" type="body"/>
          </p:nvPr>
        </p:nvSpPr>
        <p:spPr>
          <a:xfrm>
            <a:off x="311700" y="1152475"/>
            <a:ext cx="8520600" cy="3698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メンバー</a:t>
            </a:r>
            <a:r>
              <a:rPr lang="ja" sz="2200">
                <a:solidFill>
                  <a:schemeClr val="dk1"/>
                </a:solidFill>
                <a:latin typeface="Meiryo"/>
                <a:ea typeface="Meiryo"/>
                <a:cs typeface="Meiryo"/>
                <a:sym typeface="Meiryo"/>
              </a:rPr>
              <a:t>紹介</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基礎編・ワークショップ</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開発編</a:t>
            </a:r>
            <a:endParaRPr sz="2200">
              <a:solidFill>
                <a:schemeClr val="dk1"/>
              </a:solidFill>
              <a:latin typeface="Meiryo"/>
              <a:ea typeface="Meiryo"/>
              <a:cs typeface="Meiryo"/>
              <a:sym typeface="Meiryo"/>
            </a:endParaRPr>
          </a:p>
          <a:p>
            <a:pPr indent="-368300" lvl="1" marL="9144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ペルソナ・開発予定のサービス</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既に実装できている機能のデモ</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開発効率化に向けた取り組み</a:t>
            </a:r>
            <a:endParaRPr sz="2200">
              <a:solidFill>
                <a:schemeClr val="dk1"/>
              </a:solidFill>
              <a:latin typeface="Meiryo"/>
              <a:ea typeface="Meiryo"/>
              <a:cs typeface="Meiryo"/>
              <a:sym typeface="Meiryo"/>
            </a:endParaRPr>
          </a:p>
          <a:p>
            <a:pPr indent="-368300" lvl="0" marL="457200" rtl="0" algn="l">
              <a:spcBef>
                <a:spcPts val="0"/>
              </a:spcBef>
              <a:spcAft>
                <a:spcPts val="0"/>
              </a:spcAft>
              <a:buClr>
                <a:schemeClr val="dk1"/>
              </a:buClr>
              <a:buSzPts val="2200"/>
              <a:buFont typeface="Meiryo"/>
              <a:buChar char="●"/>
            </a:pPr>
            <a:r>
              <a:rPr lang="ja" sz="2200">
                <a:solidFill>
                  <a:schemeClr val="dk1"/>
                </a:solidFill>
                <a:latin typeface="Meiryo"/>
                <a:ea typeface="Meiryo"/>
                <a:cs typeface="Meiryo"/>
                <a:sym typeface="Meiryo"/>
              </a:rPr>
              <a:t>本研修で成長したこと</a:t>
            </a:r>
            <a:endParaRPr sz="2800">
              <a:solidFill>
                <a:schemeClr val="dk1"/>
              </a:solidFill>
            </a:endParaRPr>
          </a:p>
        </p:txBody>
      </p:sp>
      <p:sp>
        <p:nvSpPr>
          <p:cNvPr id="375" name="Google Shape;3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アジェンダ</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sp>
        <p:nvSpPr>
          <p:cNvPr id="381" name="Google Shape;381;p33"/>
          <p:cNvSpPr txBox="1"/>
          <p:nvPr>
            <p:ph idx="12" type="sldNum"/>
          </p:nvPr>
        </p:nvSpPr>
        <p:spPr>
          <a:xfrm>
            <a:off x="8243733" y="45702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382" name="Google Shape;382;p33"/>
          <p:cNvPicPr preferRelativeResize="0"/>
          <p:nvPr/>
        </p:nvPicPr>
        <p:blipFill>
          <a:blip r:embed="rId3">
            <a:alphaModFix/>
          </a:blip>
          <a:stretch>
            <a:fillRect/>
          </a:stretch>
        </p:blipFill>
        <p:spPr>
          <a:xfrm>
            <a:off x="415050" y="2291438"/>
            <a:ext cx="746475" cy="746475"/>
          </a:xfrm>
          <a:prstGeom prst="rect">
            <a:avLst/>
          </a:prstGeom>
          <a:noFill/>
          <a:ln>
            <a:noFill/>
          </a:ln>
        </p:spPr>
      </p:pic>
      <p:pic>
        <p:nvPicPr>
          <p:cNvPr id="383" name="Google Shape;383;p33"/>
          <p:cNvPicPr preferRelativeResize="0"/>
          <p:nvPr/>
        </p:nvPicPr>
        <p:blipFill rotWithShape="1">
          <a:blip r:embed="rId4">
            <a:alphaModFix/>
          </a:blip>
          <a:srcRect b="0" l="0" r="0" t="0"/>
          <a:stretch/>
        </p:blipFill>
        <p:spPr>
          <a:xfrm>
            <a:off x="3682289" y="1017726"/>
            <a:ext cx="699669" cy="686486"/>
          </a:xfrm>
          <a:prstGeom prst="rect">
            <a:avLst/>
          </a:prstGeom>
          <a:noFill/>
          <a:ln>
            <a:noFill/>
          </a:ln>
        </p:spPr>
      </p:pic>
      <p:pic>
        <p:nvPicPr>
          <p:cNvPr id="384" name="Google Shape;384;p33"/>
          <p:cNvPicPr preferRelativeResize="0"/>
          <p:nvPr/>
        </p:nvPicPr>
        <p:blipFill rotWithShape="1">
          <a:blip r:embed="rId5">
            <a:alphaModFix/>
          </a:blip>
          <a:srcRect b="0" l="0" r="0" t="0"/>
          <a:stretch/>
        </p:blipFill>
        <p:spPr>
          <a:xfrm>
            <a:off x="2976637" y="1982938"/>
            <a:ext cx="699669" cy="686486"/>
          </a:xfrm>
          <a:prstGeom prst="rect">
            <a:avLst/>
          </a:prstGeom>
          <a:noFill/>
          <a:ln>
            <a:noFill/>
          </a:ln>
        </p:spPr>
      </p:pic>
      <p:pic>
        <p:nvPicPr>
          <p:cNvPr id="385" name="Google Shape;385;p33"/>
          <p:cNvPicPr preferRelativeResize="0"/>
          <p:nvPr/>
        </p:nvPicPr>
        <p:blipFill rotWithShape="1">
          <a:blip r:embed="rId6">
            <a:alphaModFix/>
          </a:blip>
          <a:srcRect b="0" l="0" r="0" t="0"/>
          <a:stretch/>
        </p:blipFill>
        <p:spPr>
          <a:xfrm>
            <a:off x="4306595" y="1982931"/>
            <a:ext cx="699669" cy="686486"/>
          </a:xfrm>
          <a:prstGeom prst="rect">
            <a:avLst/>
          </a:prstGeom>
          <a:noFill/>
          <a:ln>
            <a:noFill/>
          </a:ln>
        </p:spPr>
      </p:pic>
      <p:pic>
        <p:nvPicPr>
          <p:cNvPr id="386" name="Google Shape;386;p33"/>
          <p:cNvPicPr preferRelativeResize="0"/>
          <p:nvPr/>
        </p:nvPicPr>
        <p:blipFill rotWithShape="1">
          <a:blip r:embed="rId7">
            <a:alphaModFix/>
          </a:blip>
          <a:srcRect b="0" l="0" r="0" t="0"/>
          <a:stretch/>
        </p:blipFill>
        <p:spPr>
          <a:xfrm>
            <a:off x="6087521" y="1999505"/>
            <a:ext cx="699669" cy="686486"/>
          </a:xfrm>
          <a:prstGeom prst="rect">
            <a:avLst/>
          </a:prstGeom>
          <a:noFill/>
          <a:ln>
            <a:noFill/>
          </a:ln>
        </p:spPr>
      </p:pic>
      <p:sp>
        <p:nvSpPr>
          <p:cNvPr id="387" name="Google Shape;387;p33"/>
          <p:cNvSpPr/>
          <p:nvPr/>
        </p:nvSpPr>
        <p:spPr>
          <a:xfrm>
            <a:off x="5451925" y="3890924"/>
            <a:ext cx="3340500" cy="77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33"/>
          <p:cNvPicPr preferRelativeResize="0"/>
          <p:nvPr/>
        </p:nvPicPr>
        <p:blipFill>
          <a:blip r:embed="rId8">
            <a:alphaModFix/>
          </a:blip>
          <a:stretch>
            <a:fillRect/>
          </a:stretch>
        </p:blipFill>
        <p:spPr>
          <a:xfrm>
            <a:off x="4286487" y="3887487"/>
            <a:ext cx="879125" cy="879125"/>
          </a:xfrm>
          <a:prstGeom prst="rect">
            <a:avLst/>
          </a:prstGeom>
          <a:noFill/>
          <a:ln>
            <a:noFill/>
          </a:ln>
        </p:spPr>
      </p:pic>
      <p:pic>
        <p:nvPicPr>
          <p:cNvPr id="389" name="Google Shape;389;p33"/>
          <p:cNvPicPr preferRelativeResize="0"/>
          <p:nvPr/>
        </p:nvPicPr>
        <p:blipFill>
          <a:blip r:embed="rId9">
            <a:alphaModFix/>
          </a:blip>
          <a:stretch>
            <a:fillRect/>
          </a:stretch>
        </p:blipFill>
        <p:spPr>
          <a:xfrm>
            <a:off x="5451925" y="4081437"/>
            <a:ext cx="995825" cy="497925"/>
          </a:xfrm>
          <a:prstGeom prst="rect">
            <a:avLst/>
          </a:prstGeom>
          <a:noFill/>
          <a:ln>
            <a:noFill/>
          </a:ln>
        </p:spPr>
      </p:pic>
      <p:pic>
        <p:nvPicPr>
          <p:cNvPr id="390" name="Google Shape;390;p33"/>
          <p:cNvPicPr preferRelativeResize="0"/>
          <p:nvPr/>
        </p:nvPicPr>
        <p:blipFill rotWithShape="1">
          <a:blip r:embed="rId10">
            <a:alphaModFix/>
          </a:blip>
          <a:srcRect b="0" l="0" r="0" t="0"/>
          <a:stretch/>
        </p:blipFill>
        <p:spPr>
          <a:xfrm>
            <a:off x="2886096" y="3983793"/>
            <a:ext cx="699669" cy="686486"/>
          </a:xfrm>
          <a:prstGeom prst="rect">
            <a:avLst/>
          </a:prstGeom>
          <a:noFill/>
          <a:ln>
            <a:noFill/>
          </a:ln>
        </p:spPr>
      </p:pic>
      <p:pic>
        <p:nvPicPr>
          <p:cNvPr id="391" name="Google Shape;391;p33"/>
          <p:cNvPicPr preferRelativeResize="0"/>
          <p:nvPr/>
        </p:nvPicPr>
        <p:blipFill>
          <a:blip r:embed="rId11">
            <a:alphaModFix/>
          </a:blip>
          <a:stretch>
            <a:fillRect/>
          </a:stretch>
        </p:blipFill>
        <p:spPr>
          <a:xfrm>
            <a:off x="6490213" y="4078637"/>
            <a:ext cx="548700" cy="503517"/>
          </a:xfrm>
          <a:prstGeom prst="rect">
            <a:avLst/>
          </a:prstGeom>
          <a:noFill/>
          <a:ln>
            <a:noFill/>
          </a:ln>
        </p:spPr>
      </p:pic>
      <p:pic>
        <p:nvPicPr>
          <p:cNvPr id="392" name="Google Shape;392;p33"/>
          <p:cNvPicPr preferRelativeResize="0"/>
          <p:nvPr/>
        </p:nvPicPr>
        <p:blipFill>
          <a:blip r:embed="rId12">
            <a:alphaModFix/>
          </a:blip>
          <a:stretch>
            <a:fillRect/>
          </a:stretch>
        </p:blipFill>
        <p:spPr>
          <a:xfrm>
            <a:off x="7149750" y="4027287"/>
            <a:ext cx="606225" cy="606225"/>
          </a:xfrm>
          <a:prstGeom prst="rect">
            <a:avLst/>
          </a:prstGeom>
          <a:noFill/>
          <a:ln>
            <a:noFill/>
          </a:ln>
        </p:spPr>
      </p:pic>
      <p:pic>
        <p:nvPicPr>
          <p:cNvPr id="393" name="Google Shape;393;p33"/>
          <p:cNvPicPr preferRelativeResize="0"/>
          <p:nvPr/>
        </p:nvPicPr>
        <p:blipFill>
          <a:blip r:embed="rId13">
            <a:alphaModFix/>
          </a:blip>
          <a:stretch>
            <a:fillRect/>
          </a:stretch>
        </p:blipFill>
        <p:spPr>
          <a:xfrm>
            <a:off x="7817900" y="4058674"/>
            <a:ext cx="936300" cy="572700"/>
          </a:xfrm>
          <a:prstGeom prst="rect">
            <a:avLst/>
          </a:prstGeom>
          <a:noFill/>
          <a:ln>
            <a:noFill/>
          </a:ln>
        </p:spPr>
      </p:pic>
      <p:pic>
        <p:nvPicPr>
          <p:cNvPr id="394" name="Google Shape;394;p33"/>
          <p:cNvPicPr preferRelativeResize="0"/>
          <p:nvPr/>
        </p:nvPicPr>
        <p:blipFill>
          <a:blip r:embed="rId14">
            <a:alphaModFix/>
          </a:blip>
          <a:stretch>
            <a:fillRect/>
          </a:stretch>
        </p:blipFill>
        <p:spPr>
          <a:xfrm>
            <a:off x="533588" y="2415713"/>
            <a:ext cx="509400" cy="393600"/>
          </a:xfrm>
          <a:prstGeom prst="ellipse">
            <a:avLst/>
          </a:prstGeom>
          <a:noFill/>
          <a:ln>
            <a:noFill/>
          </a:ln>
        </p:spPr>
      </p:pic>
      <p:cxnSp>
        <p:nvCxnSpPr>
          <p:cNvPr id="395" name="Google Shape;395;p33"/>
          <p:cNvCxnSpPr>
            <a:stCxn id="386" idx="1"/>
            <a:endCxn id="385" idx="3"/>
          </p:cNvCxnSpPr>
          <p:nvPr/>
        </p:nvCxnSpPr>
        <p:spPr>
          <a:xfrm rot="10800000">
            <a:off x="5006321" y="2326248"/>
            <a:ext cx="1081200" cy="165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3"/>
          <p:cNvCxnSpPr>
            <a:stCxn id="385" idx="1"/>
            <a:endCxn id="384" idx="3"/>
          </p:cNvCxnSpPr>
          <p:nvPr/>
        </p:nvCxnSpPr>
        <p:spPr>
          <a:xfrm rot="10800000">
            <a:off x="3676295" y="2326174"/>
            <a:ext cx="630300" cy="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33"/>
          <p:cNvCxnSpPr>
            <a:stCxn id="389" idx="1"/>
            <a:endCxn id="388" idx="3"/>
          </p:cNvCxnSpPr>
          <p:nvPr/>
        </p:nvCxnSpPr>
        <p:spPr>
          <a:xfrm rot="10800000">
            <a:off x="5165725" y="4327100"/>
            <a:ext cx="286200" cy="33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3"/>
          <p:cNvCxnSpPr>
            <a:stCxn id="388" idx="1"/>
            <a:endCxn id="390" idx="3"/>
          </p:cNvCxnSpPr>
          <p:nvPr/>
        </p:nvCxnSpPr>
        <p:spPr>
          <a:xfrm rot="10800000">
            <a:off x="3585687" y="4327050"/>
            <a:ext cx="700800" cy="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33"/>
          <p:cNvSpPr txBox="1"/>
          <p:nvPr/>
        </p:nvSpPr>
        <p:spPr>
          <a:xfrm>
            <a:off x="6475175" y="-3150075"/>
            <a:ext cx="92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0" name="Google Shape;400;p33"/>
          <p:cNvSpPr txBox="1"/>
          <p:nvPr/>
        </p:nvSpPr>
        <p:spPr>
          <a:xfrm rot="-1488959">
            <a:off x="1672408" y="1584380"/>
            <a:ext cx="1498909" cy="3496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アカウント認証</a:t>
            </a:r>
            <a:endParaRPr/>
          </a:p>
        </p:txBody>
      </p:sp>
      <p:sp>
        <p:nvSpPr>
          <p:cNvPr id="401" name="Google Shape;401;p33"/>
          <p:cNvSpPr txBox="1"/>
          <p:nvPr/>
        </p:nvSpPr>
        <p:spPr>
          <a:xfrm rot="-660513">
            <a:off x="1772817" y="2372343"/>
            <a:ext cx="1498779" cy="3496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APIでDB操作</a:t>
            </a:r>
            <a:endParaRPr/>
          </a:p>
        </p:txBody>
      </p:sp>
      <p:sp>
        <p:nvSpPr>
          <p:cNvPr id="402" name="Google Shape;402;p33"/>
          <p:cNvSpPr txBox="1"/>
          <p:nvPr/>
        </p:nvSpPr>
        <p:spPr>
          <a:xfrm>
            <a:off x="3523175" y="4327025"/>
            <a:ext cx="9363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自動</a:t>
            </a:r>
            <a:endParaRPr/>
          </a:p>
          <a:p>
            <a:pPr indent="0" lvl="0" marL="0" rtl="0" algn="ctr">
              <a:spcBef>
                <a:spcPts val="0"/>
              </a:spcBef>
              <a:spcAft>
                <a:spcPts val="0"/>
              </a:spcAft>
              <a:buNone/>
            </a:pPr>
            <a:r>
              <a:rPr lang="ja"/>
              <a:t>デプロイ</a:t>
            </a:r>
            <a:endParaRPr/>
          </a:p>
        </p:txBody>
      </p:sp>
      <p:sp>
        <p:nvSpPr>
          <p:cNvPr id="403" name="Google Shape;403;p33"/>
          <p:cNvSpPr txBox="1"/>
          <p:nvPr/>
        </p:nvSpPr>
        <p:spPr>
          <a:xfrm>
            <a:off x="6306925" y="3574825"/>
            <a:ext cx="1630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フロント</a:t>
            </a:r>
            <a:r>
              <a:rPr lang="ja"/>
              <a:t>表示部分</a:t>
            </a:r>
            <a:endParaRPr/>
          </a:p>
        </p:txBody>
      </p:sp>
      <p:pic>
        <p:nvPicPr>
          <p:cNvPr id="404" name="Google Shape;404;p33"/>
          <p:cNvPicPr preferRelativeResize="0"/>
          <p:nvPr/>
        </p:nvPicPr>
        <p:blipFill>
          <a:blip r:embed="rId15">
            <a:alphaModFix/>
          </a:blip>
          <a:stretch>
            <a:fillRect/>
          </a:stretch>
        </p:blipFill>
        <p:spPr>
          <a:xfrm>
            <a:off x="1634201" y="3953813"/>
            <a:ext cx="746475" cy="746475"/>
          </a:xfrm>
          <a:prstGeom prst="rect">
            <a:avLst/>
          </a:prstGeom>
          <a:noFill/>
          <a:ln>
            <a:noFill/>
          </a:ln>
        </p:spPr>
      </p:pic>
      <p:cxnSp>
        <p:nvCxnSpPr>
          <p:cNvPr id="405" name="Google Shape;405;p33"/>
          <p:cNvCxnSpPr>
            <a:stCxn id="390" idx="1"/>
            <a:endCxn id="404" idx="3"/>
          </p:cNvCxnSpPr>
          <p:nvPr/>
        </p:nvCxnSpPr>
        <p:spPr>
          <a:xfrm rot="10800000">
            <a:off x="2380596" y="4327036"/>
            <a:ext cx="505500" cy="0"/>
          </a:xfrm>
          <a:prstGeom prst="straightConnector1">
            <a:avLst/>
          </a:prstGeom>
          <a:noFill/>
          <a:ln cap="flat" cmpd="sng" w="9525">
            <a:solidFill>
              <a:schemeClr val="dk2"/>
            </a:solidFill>
            <a:prstDash val="solid"/>
            <a:round/>
            <a:headEnd len="med" w="med" type="none"/>
            <a:tailEnd len="med" w="med" type="none"/>
          </a:ln>
        </p:spPr>
      </p:cxnSp>
      <p:pic>
        <p:nvPicPr>
          <p:cNvPr id="406" name="Google Shape;406;p33"/>
          <p:cNvPicPr preferRelativeResize="0"/>
          <p:nvPr/>
        </p:nvPicPr>
        <p:blipFill>
          <a:blip r:embed="rId16">
            <a:alphaModFix/>
          </a:blip>
          <a:stretch>
            <a:fillRect/>
          </a:stretch>
        </p:blipFill>
        <p:spPr>
          <a:xfrm>
            <a:off x="3682300" y="3042137"/>
            <a:ext cx="699650" cy="709947"/>
          </a:xfrm>
          <a:prstGeom prst="rect">
            <a:avLst/>
          </a:prstGeom>
          <a:noFill/>
          <a:ln>
            <a:noFill/>
          </a:ln>
        </p:spPr>
      </p:pic>
      <p:sp>
        <p:nvSpPr>
          <p:cNvPr id="407" name="Google Shape;407;p33"/>
          <p:cNvSpPr txBox="1"/>
          <p:nvPr/>
        </p:nvSpPr>
        <p:spPr>
          <a:xfrm rot="982906">
            <a:off x="1772746" y="3040159"/>
            <a:ext cx="1498743" cy="572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リアルタイム</a:t>
            </a:r>
            <a:r>
              <a:rPr lang="ja"/>
              <a:t>チャット</a:t>
            </a:r>
            <a:endParaRPr/>
          </a:p>
        </p:txBody>
      </p:sp>
      <p:sp>
        <p:nvSpPr>
          <p:cNvPr id="408" name="Google Shape;408;p33"/>
          <p:cNvSpPr txBox="1"/>
          <p:nvPr/>
        </p:nvSpPr>
        <p:spPr>
          <a:xfrm>
            <a:off x="6787204" y="1925750"/>
            <a:ext cx="2007900" cy="83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ja"/>
              <a:t>アカウント情報</a:t>
            </a:r>
            <a:endParaRPr/>
          </a:p>
          <a:p>
            <a:pPr indent="-317500" lvl="0" marL="457200" rtl="0" algn="l">
              <a:spcBef>
                <a:spcPts val="0"/>
              </a:spcBef>
              <a:spcAft>
                <a:spcPts val="0"/>
              </a:spcAft>
              <a:buSzPts val="1400"/>
              <a:buChar char="●"/>
            </a:pPr>
            <a:r>
              <a:rPr lang="ja"/>
              <a:t>購入・出品履歴</a:t>
            </a:r>
            <a:endParaRPr/>
          </a:p>
          <a:p>
            <a:pPr indent="-317500" lvl="0" marL="457200" rtl="0" algn="l">
              <a:spcBef>
                <a:spcPts val="0"/>
              </a:spcBef>
              <a:spcAft>
                <a:spcPts val="0"/>
              </a:spcAft>
              <a:buSzPts val="1400"/>
              <a:buChar char="●"/>
            </a:pPr>
            <a:r>
              <a:rPr lang="ja"/>
              <a:t>チャット履歴</a:t>
            </a:r>
            <a:endParaRPr/>
          </a:p>
        </p:txBody>
      </p:sp>
      <p:cxnSp>
        <p:nvCxnSpPr>
          <p:cNvPr id="409" name="Google Shape;409;p33"/>
          <p:cNvCxnSpPr>
            <a:stCxn id="386" idx="1"/>
            <a:endCxn id="383" idx="3"/>
          </p:cNvCxnSpPr>
          <p:nvPr/>
        </p:nvCxnSpPr>
        <p:spPr>
          <a:xfrm rot="10800000">
            <a:off x="4382021" y="1360848"/>
            <a:ext cx="1705500" cy="9819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33"/>
          <p:cNvCxnSpPr>
            <a:stCxn id="386" idx="1"/>
            <a:endCxn id="406" idx="3"/>
          </p:cNvCxnSpPr>
          <p:nvPr/>
        </p:nvCxnSpPr>
        <p:spPr>
          <a:xfrm flipH="1">
            <a:off x="4382021" y="2342748"/>
            <a:ext cx="1705500" cy="10545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33"/>
          <p:cNvCxnSpPr>
            <a:stCxn id="406" idx="1"/>
            <a:endCxn id="382" idx="3"/>
          </p:cNvCxnSpPr>
          <p:nvPr/>
        </p:nvCxnSpPr>
        <p:spPr>
          <a:xfrm rot="10800000">
            <a:off x="1161400" y="2664811"/>
            <a:ext cx="2520900" cy="7323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33"/>
          <p:cNvCxnSpPr>
            <a:stCxn id="384" idx="1"/>
            <a:endCxn id="382" idx="3"/>
          </p:cNvCxnSpPr>
          <p:nvPr/>
        </p:nvCxnSpPr>
        <p:spPr>
          <a:xfrm flipH="1">
            <a:off x="1161637" y="2326180"/>
            <a:ext cx="1815000" cy="3384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3"/>
          <p:cNvCxnSpPr>
            <a:stCxn id="383" idx="1"/>
            <a:endCxn id="382" idx="3"/>
          </p:cNvCxnSpPr>
          <p:nvPr/>
        </p:nvCxnSpPr>
        <p:spPr>
          <a:xfrm flipH="1">
            <a:off x="1161389" y="1360969"/>
            <a:ext cx="2520900" cy="13038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33"/>
          <p:cNvCxnSpPr>
            <a:stCxn id="404" idx="1"/>
            <a:endCxn id="382" idx="3"/>
          </p:cNvCxnSpPr>
          <p:nvPr/>
        </p:nvCxnSpPr>
        <p:spPr>
          <a:xfrm rot="10800000">
            <a:off x="1161401" y="2664751"/>
            <a:ext cx="472800" cy="1662300"/>
          </a:xfrm>
          <a:prstGeom prst="straightConnector1">
            <a:avLst/>
          </a:prstGeom>
          <a:noFill/>
          <a:ln cap="flat" cmpd="sng" w="9525">
            <a:solidFill>
              <a:schemeClr val="dk2"/>
            </a:solidFill>
            <a:prstDash val="solid"/>
            <a:round/>
            <a:headEnd len="med" w="med" type="none"/>
            <a:tailEnd len="med" w="med" type="none"/>
          </a:ln>
        </p:spPr>
      </p:cxnSp>
      <p:pic>
        <p:nvPicPr>
          <p:cNvPr id="415" name="Google Shape;415;p33"/>
          <p:cNvPicPr preferRelativeResize="0"/>
          <p:nvPr/>
        </p:nvPicPr>
        <p:blipFill>
          <a:blip r:embed="rId17">
            <a:alphaModFix/>
          </a:blip>
          <a:stretch>
            <a:fillRect/>
          </a:stretch>
        </p:blipFill>
        <p:spPr>
          <a:xfrm>
            <a:off x="3785525" y="3784100"/>
            <a:ext cx="510900" cy="510900"/>
          </a:xfrm>
          <a:prstGeom prst="rect">
            <a:avLst/>
          </a:prstGeom>
          <a:noFill/>
          <a:ln>
            <a:noFill/>
          </a:ln>
        </p:spPr>
      </p:pic>
      <p:sp>
        <p:nvSpPr>
          <p:cNvPr id="416" name="Google Shape;416;p33"/>
          <p:cNvSpPr txBox="1"/>
          <p:nvPr/>
        </p:nvSpPr>
        <p:spPr>
          <a:xfrm rot="1376">
            <a:off x="117704" y="3574664"/>
            <a:ext cx="14988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静的コンテンツ</a:t>
            </a:r>
            <a:endParaRPr/>
          </a:p>
        </p:txBody>
      </p:sp>
      <p:sp>
        <p:nvSpPr>
          <p:cNvPr id="417" name="Google Shape;417;p33"/>
          <p:cNvSpPr txBox="1"/>
          <p:nvPr/>
        </p:nvSpPr>
        <p:spPr>
          <a:xfrm rot="-1173">
            <a:off x="3592628" y="1666368"/>
            <a:ext cx="8790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Cognito</a:t>
            </a:r>
            <a:endParaRPr/>
          </a:p>
        </p:txBody>
      </p:sp>
      <p:sp>
        <p:nvSpPr>
          <p:cNvPr id="418" name="Google Shape;418;p33"/>
          <p:cNvSpPr txBox="1"/>
          <p:nvPr/>
        </p:nvSpPr>
        <p:spPr>
          <a:xfrm rot="-821">
            <a:off x="5809462" y="2695098"/>
            <a:ext cx="1255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DynamoDB</a:t>
            </a:r>
            <a:endParaRPr/>
          </a:p>
        </p:txBody>
      </p:sp>
      <p:sp>
        <p:nvSpPr>
          <p:cNvPr id="419" name="Google Shape;419;p33"/>
          <p:cNvSpPr txBox="1"/>
          <p:nvPr/>
        </p:nvSpPr>
        <p:spPr>
          <a:xfrm rot="-737">
            <a:off x="2785737" y="2569257"/>
            <a:ext cx="1399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API Gateway</a:t>
            </a:r>
            <a:endParaRPr/>
          </a:p>
        </p:txBody>
      </p:sp>
      <p:sp>
        <p:nvSpPr>
          <p:cNvPr id="420" name="Google Shape;420;p33"/>
          <p:cNvSpPr txBox="1"/>
          <p:nvPr/>
        </p:nvSpPr>
        <p:spPr>
          <a:xfrm rot="-1173">
            <a:off x="4216940" y="2620931"/>
            <a:ext cx="8790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Lambda</a:t>
            </a:r>
            <a:endParaRPr/>
          </a:p>
        </p:txBody>
      </p:sp>
      <p:sp>
        <p:nvSpPr>
          <p:cNvPr id="421" name="Google Shape;421;p33"/>
          <p:cNvSpPr txBox="1"/>
          <p:nvPr/>
        </p:nvSpPr>
        <p:spPr>
          <a:xfrm rot="-954">
            <a:off x="1466837" y="4700462"/>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CloudFront</a:t>
            </a:r>
            <a:endParaRPr/>
          </a:p>
        </p:txBody>
      </p:sp>
      <p:sp>
        <p:nvSpPr>
          <p:cNvPr id="422" name="Google Shape;422;p33"/>
          <p:cNvSpPr txBox="1"/>
          <p:nvPr/>
        </p:nvSpPr>
        <p:spPr>
          <a:xfrm rot="-954">
            <a:off x="2695349" y="4700462"/>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S3</a:t>
            </a:r>
            <a:endParaRPr/>
          </a:p>
        </p:txBody>
      </p:sp>
      <p:sp>
        <p:nvSpPr>
          <p:cNvPr id="423" name="Google Shape;423;p33"/>
          <p:cNvSpPr txBox="1"/>
          <p:nvPr/>
        </p:nvSpPr>
        <p:spPr>
          <a:xfrm rot="-954">
            <a:off x="4185449" y="4722437"/>
            <a:ext cx="1081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Github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311700" y="434325"/>
            <a:ext cx="8520600" cy="572700"/>
          </a:xfrm>
          <a:prstGeom prst="rect">
            <a:avLst/>
          </a:prstGeom>
          <a:effectLst>
            <a:outerShdw blurRad="57150" rotWithShape="0" algn="bl" dir="5400000" dist="19050">
              <a:schemeClr val="dk1">
                <a:alpha val="8000"/>
              </a:scheme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t>　　　　</a:t>
            </a:r>
            <a:r>
              <a:rPr lang="ja"/>
              <a:t>本研修で成長したこと</a:t>
            </a:r>
            <a:endParaRPr/>
          </a:p>
        </p:txBody>
      </p:sp>
      <p:sp>
        <p:nvSpPr>
          <p:cNvPr id="429" name="Google Shape;42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430" name="Google Shape;430;p34"/>
          <p:cNvPicPr preferRelativeResize="0"/>
          <p:nvPr/>
        </p:nvPicPr>
        <p:blipFill>
          <a:blip r:embed="rId4">
            <a:alphaModFix/>
          </a:blip>
          <a:stretch>
            <a:fillRect/>
          </a:stretch>
        </p:blipFill>
        <p:spPr>
          <a:xfrm>
            <a:off x="258149" y="120925"/>
            <a:ext cx="1240800" cy="958800"/>
          </a:xfrm>
          <a:prstGeom prst="ellipse">
            <a:avLst/>
          </a:prstGeom>
          <a:noFill/>
          <a:ln>
            <a:noFill/>
          </a:ln>
        </p:spPr>
      </p:pic>
      <p:sp>
        <p:nvSpPr>
          <p:cNvPr id="431" name="Google Shape;431;p34"/>
          <p:cNvSpPr/>
          <p:nvPr/>
        </p:nvSpPr>
        <p:spPr>
          <a:xfrm>
            <a:off x="4852487" y="1143825"/>
            <a:ext cx="4045200" cy="3519300"/>
          </a:xfrm>
          <a:prstGeom prst="rect">
            <a:avLst/>
          </a:prstGeom>
          <a:solidFill>
            <a:srgbClr val="FFF2CC"/>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32" name="Google Shape;432;p34"/>
          <p:cNvSpPr/>
          <p:nvPr/>
        </p:nvSpPr>
        <p:spPr>
          <a:xfrm>
            <a:off x="605975" y="1143825"/>
            <a:ext cx="3902100" cy="3519300"/>
          </a:xfrm>
          <a:prstGeom prst="rect">
            <a:avLst/>
          </a:prstGeom>
          <a:solidFill>
            <a:srgbClr val="F4CCCC"/>
          </a:solidFill>
          <a:ln cap="flat" cmpd="sng" w="9525">
            <a:solidFill>
              <a:srgbClr val="CCCCCC"/>
            </a:solidFill>
            <a:prstDash val="solid"/>
            <a:round/>
            <a:headEnd len="sm" w="sm" type="none"/>
            <a:tailEnd len="sm" w="sm" type="none"/>
          </a:ln>
          <a:effectLst>
            <a:outerShdw blurRad="57150" rotWithShape="0" algn="bl" dir="264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33" name="Google Shape;433;p34"/>
          <p:cNvSpPr txBox="1"/>
          <p:nvPr/>
        </p:nvSpPr>
        <p:spPr>
          <a:xfrm>
            <a:off x="1018313" y="1167163"/>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技術について</a:t>
            </a:r>
            <a:endParaRPr>
              <a:solidFill>
                <a:schemeClr val="dk1"/>
              </a:solidFill>
            </a:endParaRPr>
          </a:p>
        </p:txBody>
      </p:sp>
      <p:sp>
        <p:nvSpPr>
          <p:cNvPr id="434" name="Google Shape;434;p34"/>
          <p:cNvSpPr txBox="1"/>
          <p:nvPr/>
        </p:nvSpPr>
        <p:spPr>
          <a:xfrm>
            <a:off x="5311221" y="11438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1"/>
                </a:solidFill>
              </a:rPr>
              <a:t>開発について</a:t>
            </a:r>
            <a:endParaRPr b="1" sz="1800" u="sng">
              <a:solidFill>
                <a:schemeClr val="dk1"/>
              </a:solidFill>
            </a:endParaRPr>
          </a:p>
        </p:txBody>
      </p:sp>
      <p:sp>
        <p:nvSpPr>
          <p:cNvPr id="435" name="Google Shape;435;p34"/>
          <p:cNvSpPr txBox="1"/>
          <p:nvPr/>
        </p:nvSpPr>
        <p:spPr>
          <a:xfrm>
            <a:off x="659150" y="1716300"/>
            <a:ext cx="3902100" cy="2797200"/>
          </a:xfrm>
          <a:prstGeom prst="rect">
            <a:avLst/>
          </a:prstGeom>
          <a:noFill/>
          <a:ln>
            <a:noFill/>
          </a:ln>
        </p:spPr>
        <p:txBody>
          <a:bodyPr anchorCtr="0" anchor="t" bIns="91425" lIns="90000" spcFirstLastPara="1" rIns="91425" wrap="square" tIns="91425">
            <a:spAutoFit/>
          </a:bodyPr>
          <a:lstStyle/>
          <a:p>
            <a:pPr indent="-196850" lvl="0" marL="179999" rtl="0" algn="l">
              <a:lnSpc>
                <a:spcPct val="115000"/>
              </a:lnSpc>
              <a:spcBef>
                <a:spcPts val="0"/>
              </a:spcBef>
              <a:spcAft>
                <a:spcPts val="0"/>
              </a:spcAft>
              <a:buClr>
                <a:schemeClr val="dk1"/>
              </a:buClr>
              <a:buSzPts val="1600"/>
              <a:buChar char="●"/>
            </a:pPr>
            <a:r>
              <a:rPr lang="ja" sz="1600">
                <a:solidFill>
                  <a:schemeClr val="dk1"/>
                </a:solidFill>
              </a:rPr>
              <a:t>よく見る基本的な機能の実装を理解し</a:t>
            </a:r>
            <a:br>
              <a:rPr lang="ja" sz="1600">
                <a:solidFill>
                  <a:schemeClr val="dk1"/>
                </a:solidFill>
              </a:rPr>
            </a:br>
            <a:r>
              <a:rPr lang="ja" sz="1600">
                <a:solidFill>
                  <a:schemeClr val="dk1"/>
                </a:solidFill>
              </a:rPr>
              <a:t>実装できるようになった</a:t>
            </a:r>
            <a:endParaRPr sz="1600">
              <a:solidFill>
                <a:schemeClr val="dk1"/>
              </a:solidFill>
            </a:endParaRPr>
          </a:p>
          <a:p>
            <a:pPr indent="-196850" lvl="0" marL="179999" rtl="0" algn="l">
              <a:lnSpc>
                <a:spcPct val="115000"/>
              </a:lnSpc>
              <a:spcBef>
                <a:spcPts val="2000"/>
              </a:spcBef>
              <a:spcAft>
                <a:spcPts val="0"/>
              </a:spcAft>
              <a:buClr>
                <a:schemeClr val="dk1"/>
              </a:buClr>
              <a:buSzPts val="1600"/>
              <a:buChar char="●"/>
            </a:pPr>
            <a:r>
              <a:rPr lang="ja" sz="1600">
                <a:solidFill>
                  <a:schemeClr val="dk1"/>
                </a:solidFill>
              </a:rPr>
              <a:t>他のWebサービスのシステムの仕組みに関心を持つようになった</a:t>
            </a:r>
            <a:endParaRPr sz="1600">
              <a:solidFill>
                <a:schemeClr val="dk1"/>
              </a:solidFill>
            </a:endParaRPr>
          </a:p>
          <a:p>
            <a:pPr indent="-196850" lvl="0" marL="179999" rtl="0" algn="l">
              <a:lnSpc>
                <a:spcPct val="115000"/>
              </a:lnSpc>
              <a:spcBef>
                <a:spcPts val="2000"/>
              </a:spcBef>
              <a:spcAft>
                <a:spcPts val="0"/>
              </a:spcAft>
              <a:buClr>
                <a:schemeClr val="dk1"/>
              </a:buClr>
              <a:buSzPts val="1600"/>
              <a:buChar char="●"/>
            </a:pPr>
            <a:r>
              <a:rPr lang="ja" sz="1600">
                <a:solidFill>
                  <a:schemeClr val="dk1"/>
                </a:solidFill>
              </a:rPr>
              <a:t>生成AIを必要なタイミングで活用できるようになった</a:t>
            </a:r>
            <a:endParaRPr sz="1600">
              <a:solidFill>
                <a:schemeClr val="dk1"/>
              </a:solidFill>
            </a:endParaRPr>
          </a:p>
          <a:p>
            <a:pPr indent="0" lvl="0" marL="914400" rtl="0" algn="l">
              <a:lnSpc>
                <a:spcPct val="115000"/>
              </a:lnSpc>
              <a:spcBef>
                <a:spcPts val="1200"/>
              </a:spcBef>
              <a:spcAft>
                <a:spcPts val="1200"/>
              </a:spcAft>
              <a:buNone/>
            </a:pPr>
            <a:r>
              <a:t/>
            </a:r>
            <a:endParaRPr sz="1600">
              <a:solidFill>
                <a:schemeClr val="dk1"/>
              </a:solidFill>
            </a:endParaRPr>
          </a:p>
        </p:txBody>
      </p:sp>
      <p:sp>
        <p:nvSpPr>
          <p:cNvPr id="436" name="Google Shape;436;p34"/>
          <p:cNvSpPr txBox="1"/>
          <p:nvPr/>
        </p:nvSpPr>
        <p:spPr>
          <a:xfrm>
            <a:off x="4880675" y="1716300"/>
            <a:ext cx="3988800" cy="2360100"/>
          </a:xfrm>
          <a:prstGeom prst="rect">
            <a:avLst/>
          </a:prstGeom>
          <a:noFill/>
          <a:ln>
            <a:noFill/>
          </a:ln>
        </p:spPr>
        <p:txBody>
          <a:bodyPr anchorCtr="0" anchor="t" bIns="91425" lIns="91425" spcFirstLastPara="1" rIns="91425" wrap="square" tIns="91425">
            <a:spAutoFit/>
          </a:bodyPr>
          <a:lstStyle/>
          <a:p>
            <a:pPr indent="-196850" lvl="0" marL="269999" rtl="0" algn="l">
              <a:lnSpc>
                <a:spcPct val="115000"/>
              </a:lnSpc>
              <a:spcBef>
                <a:spcPts val="0"/>
              </a:spcBef>
              <a:spcAft>
                <a:spcPts val="0"/>
              </a:spcAft>
              <a:buClr>
                <a:schemeClr val="dk1"/>
              </a:buClr>
              <a:buSzPts val="1600"/>
              <a:buChar char="●"/>
            </a:pPr>
            <a:r>
              <a:rPr lang="ja" sz="1600">
                <a:solidFill>
                  <a:schemeClr val="dk1"/>
                </a:solidFill>
              </a:rPr>
              <a:t>限られた時間で手順を組んで効率的に</a:t>
            </a:r>
            <a:br>
              <a:rPr lang="ja" sz="1600">
                <a:solidFill>
                  <a:schemeClr val="dk1"/>
                </a:solidFill>
              </a:rPr>
            </a:br>
            <a:r>
              <a:rPr lang="ja" sz="1600">
                <a:solidFill>
                  <a:schemeClr val="dk1"/>
                </a:solidFill>
              </a:rPr>
              <a:t>価値を産む方法を学んだ</a:t>
            </a:r>
            <a:endParaRPr sz="1600">
              <a:solidFill>
                <a:schemeClr val="dk1"/>
              </a:solidFill>
            </a:endParaRPr>
          </a:p>
          <a:p>
            <a:pPr indent="-196850" lvl="0" marL="269999" rtl="0" algn="l">
              <a:lnSpc>
                <a:spcPct val="115000"/>
              </a:lnSpc>
              <a:spcBef>
                <a:spcPts val="2000"/>
              </a:spcBef>
              <a:spcAft>
                <a:spcPts val="0"/>
              </a:spcAft>
              <a:buClr>
                <a:schemeClr val="dk1"/>
              </a:buClr>
              <a:buSzPts val="1600"/>
              <a:buChar char="●"/>
            </a:pPr>
            <a:r>
              <a:rPr lang="ja" sz="1600">
                <a:solidFill>
                  <a:schemeClr val="dk1"/>
                </a:solidFill>
              </a:rPr>
              <a:t>週ごとに振り返り、ブラッシュアップ</a:t>
            </a:r>
            <a:br>
              <a:rPr lang="ja" sz="1600">
                <a:solidFill>
                  <a:schemeClr val="dk1"/>
                </a:solidFill>
              </a:rPr>
            </a:br>
            <a:r>
              <a:rPr lang="ja" sz="1600">
                <a:solidFill>
                  <a:schemeClr val="dk1"/>
                </a:solidFill>
              </a:rPr>
              <a:t>して次の取り組みを実践した</a:t>
            </a:r>
            <a:endParaRPr sz="1600">
              <a:solidFill>
                <a:schemeClr val="dk1"/>
              </a:solidFill>
            </a:endParaRPr>
          </a:p>
          <a:p>
            <a:pPr indent="-196850" lvl="0" marL="269999" rtl="0" algn="l">
              <a:lnSpc>
                <a:spcPct val="115000"/>
              </a:lnSpc>
              <a:spcBef>
                <a:spcPts val="2000"/>
              </a:spcBef>
              <a:spcAft>
                <a:spcPts val="0"/>
              </a:spcAft>
              <a:buClr>
                <a:schemeClr val="dk1"/>
              </a:buClr>
              <a:buSzPts val="1600"/>
              <a:buChar char="●"/>
            </a:pPr>
            <a:r>
              <a:rPr lang="ja" sz="1600">
                <a:solidFill>
                  <a:schemeClr val="dk1"/>
                </a:solidFill>
              </a:rPr>
              <a:t>チームで協力して一つのサービスを作るやりがい、成長性を学んだ</a:t>
            </a:r>
            <a:endParaRPr>
              <a:solidFill>
                <a:schemeClr val="dk1"/>
              </a:solidFill>
            </a:endParaRPr>
          </a:p>
        </p:txBody>
      </p:sp>
      <p:sp>
        <p:nvSpPr>
          <p:cNvPr id="437" name="Google Shape;4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想定したペルソナ</a:t>
            </a:r>
            <a:endParaRPr/>
          </a:p>
        </p:txBody>
      </p:sp>
      <p:sp>
        <p:nvSpPr>
          <p:cNvPr id="443" name="Google Shape;443;p35"/>
          <p:cNvSpPr txBox="1"/>
          <p:nvPr>
            <p:ph idx="1" type="body"/>
          </p:nvPr>
        </p:nvSpPr>
        <p:spPr>
          <a:xfrm>
            <a:off x="3736275" y="5143500"/>
            <a:ext cx="514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テーマ</a:t>
            </a:r>
            <a:endParaRPr/>
          </a:p>
          <a:p>
            <a:pPr indent="0" lvl="0" marL="0" rtl="0" algn="l">
              <a:spcBef>
                <a:spcPts val="1200"/>
              </a:spcBef>
              <a:spcAft>
                <a:spcPts val="0"/>
              </a:spcAft>
              <a:buNone/>
            </a:pPr>
            <a:r>
              <a:rPr lang="ja"/>
              <a:t>作成行程（ペルソナ、カスタマージャーニーマップ、...）</a:t>
            </a:r>
            <a:endParaRPr/>
          </a:p>
          <a:p>
            <a:pPr indent="0" lvl="0" marL="0" rtl="0" algn="l">
              <a:spcBef>
                <a:spcPts val="1200"/>
              </a:spcBef>
              <a:spcAft>
                <a:spcPts val="0"/>
              </a:spcAft>
              <a:buNone/>
            </a:pPr>
            <a:r>
              <a:rPr lang="ja"/>
              <a:t>課題と考えたもの（）</a:t>
            </a:r>
            <a:endParaRPr/>
          </a:p>
          <a:p>
            <a:pPr indent="0" lvl="0" marL="0" rtl="0" algn="l">
              <a:spcBef>
                <a:spcPts val="1200"/>
              </a:spcBef>
              <a:spcAft>
                <a:spcPts val="0"/>
              </a:spcAft>
              <a:buNone/>
            </a:pPr>
            <a:r>
              <a:rPr lang="ja"/>
              <a:t>つくるものの概要（）</a:t>
            </a:r>
            <a:endParaRPr/>
          </a:p>
          <a:p>
            <a:pPr indent="0" lvl="0" marL="0" rtl="0" algn="l">
              <a:spcBef>
                <a:spcPts val="1200"/>
              </a:spcBef>
              <a:spcAft>
                <a:spcPts val="1200"/>
              </a:spcAft>
              <a:buNone/>
            </a:pPr>
            <a:r>
              <a:rPr lang="ja"/>
              <a:t>使っている技術・アーキテクチャ（React, Vite, </a:t>
            </a:r>
            <a:r>
              <a:rPr lang="ja"/>
              <a:t>Javascript, Material UI</a:t>
            </a:r>
            <a:r>
              <a:rPr lang="ja"/>
              <a:t>）</a:t>
            </a:r>
            <a:endParaRPr/>
          </a:p>
        </p:txBody>
      </p:sp>
      <p:sp>
        <p:nvSpPr>
          <p:cNvPr id="444" name="Google Shape;444;p35"/>
          <p:cNvSpPr txBox="1"/>
          <p:nvPr>
            <p:ph idx="1" type="body"/>
          </p:nvPr>
        </p:nvSpPr>
        <p:spPr>
          <a:xfrm>
            <a:off x="424575" y="5337150"/>
            <a:ext cx="514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ペルソナの特徴・</a:t>
            </a:r>
            <a:r>
              <a:rPr lang="ja"/>
              <a:t>課題と考えたもの（）</a:t>
            </a:r>
            <a:endParaRPr/>
          </a:p>
          <a:p>
            <a:pPr indent="0" lvl="0" marL="0" rtl="0" algn="l">
              <a:spcBef>
                <a:spcPts val="1200"/>
              </a:spcBef>
              <a:spcAft>
                <a:spcPts val="0"/>
              </a:spcAft>
              <a:buNone/>
            </a:pPr>
            <a:r>
              <a:rPr lang="ja"/>
              <a:t>価値シナリオ、Prott、MVP決定(機能の洗い出し)</a:t>
            </a:r>
            <a:endParaRPr/>
          </a:p>
          <a:p>
            <a:pPr indent="0" lvl="0" marL="0" rtl="0" algn="l">
              <a:spcBef>
                <a:spcPts val="1200"/>
              </a:spcBef>
              <a:spcAft>
                <a:spcPts val="0"/>
              </a:spcAft>
              <a:buNone/>
            </a:pPr>
            <a:r>
              <a:rPr lang="ja"/>
              <a:t>つくるものの概要（）</a:t>
            </a:r>
            <a:endParaRPr/>
          </a:p>
          <a:p>
            <a:pPr indent="0" lvl="0" marL="0" rtl="0" algn="l">
              <a:spcBef>
                <a:spcPts val="1200"/>
              </a:spcBef>
              <a:spcAft>
                <a:spcPts val="1200"/>
              </a:spcAft>
              <a:buNone/>
            </a:pPr>
            <a:r>
              <a:rPr lang="ja"/>
              <a:t>使っている技術・アーキテクチャ（React, Vite, Javascript, Material UI）</a:t>
            </a:r>
            <a:endParaRPr/>
          </a:p>
        </p:txBody>
      </p:sp>
      <p:sp>
        <p:nvSpPr>
          <p:cNvPr id="445" name="Google Shape;445;p35"/>
          <p:cNvSpPr/>
          <p:nvPr/>
        </p:nvSpPr>
        <p:spPr>
          <a:xfrm>
            <a:off x="424575" y="1017725"/>
            <a:ext cx="8461500" cy="1895700"/>
          </a:xfrm>
          <a:prstGeom prst="rect">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35"/>
          <p:cNvPicPr preferRelativeResize="0"/>
          <p:nvPr/>
        </p:nvPicPr>
        <p:blipFill rotWithShape="1">
          <a:blip r:embed="rId3">
            <a:alphaModFix/>
          </a:blip>
          <a:srcRect b="34077" l="41950" r="41950" t="37297"/>
          <a:stretch/>
        </p:blipFill>
        <p:spPr>
          <a:xfrm>
            <a:off x="749166" y="1142450"/>
            <a:ext cx="1390500" cy="1377300"/>
          </a:xfrm>
          <a:prstGeom prst="ellipse">
            <a:avLst/>
          </a:prstGeom>
          <a:noFill/>
          <a:ln>
            <a:noFill/>
          </a:ln>
        </p:spPr>
      </p:pic>
      <p:sp>
        <p:nvSpPr>
          <p:cNvPr id="447" name="Google Shape;447;p35"/>
          <p:cNvSpPr txBox="1"/>
          <p:nvPr/>
        </p:nvSpPr>
        <p:spPr>
          <a:xfrm>
            <a:off x="2472075" y="1091650"/>
            <a:ext cx="6286500" cy="1741200"/>
          </a:xfrm>
          <a:prstGeom prst="rect">
            <a:avLst/>
          </a:prstGeom>
          <a:noFill/>
          <a:ln>
            <a:noFill/>
          </a:ln>
        </p:spPr>
        <p:txBody>
          <a:bodyPr anchorCtr="0" anchor="t" bIns="91425" lIns="91425" spcFirstLastPara="1" rIns="91425" wrap="square" tIns="91425">
            <a:noAutofit/>
          </a:bodyPr>
          <a:lstStyle/>
          <a:p>
            <a:pPr indent="-224199" lvl="0" marL="457200" rtl="0" algn="l">
              <a:spcBef>
                <a:spcPts val="0"/>
              </a:spcBef>
              <a:spcAft>
                <a:spcPts val="0"/>
              </a:spcAft>
              <a:buSzPts val="2000"/>
              <a:buChar char="●"/>
            </a:pPr>
            <a:r>
              <a:rPr lang="ja" sz="2000"/>
              <a:t>社会人5年目一人暮らし・ソフトウェアエンジニアの28歳男性</a:t>
            </a:r>
            <a:endParaRPr sz="2000"/>
          </a:p>
          <a:p>
            <a:pPr indent="-224199" lvl="0" marL="457200" rtl="0" algn="l">
              <a:spcBef>
                <a:spcPts val="0"/>
              </a:spcBef>
              <a:spcAft>
                <a:spcPts val="0"/>
              </a:spcAft>
              <a:buSzPts val="2000"/>
              <a:buChar char="●"/>
            </a:pPr>
            <a:r>
              <a:rPr lang="ja" sz="2000"/>
              <a:t>勤務時間は9:30~18:30、出社は週2日程度</a:t>
            </a:r>
            <a:endParaRPr sz="2000"/>
          </a:p>
          <a:p>
            <a:pPr indent="-224199" lvl="0" marL="457200" rtl="0" algn="l">
              <a:spcBef>
                <a:spcPts val="0"/>
              </a:spcBef>
              <a:spcAft>
                <a:spcPts val="0"/>
              </a:spcAft>
              <a:buSzPts val="2000"/>
              <a:buChar char="●"/>
            </a:pPr>
            <a:r>
              <a:rPr lang="ja" sz="2000"/>
              <a:t>幅広いジャンルでYouTubeを見るのが好き</a:t>
            </a:r>
            <a:endParaRPr sz="2000"/>
          </a:p>
          <a:p>
            <a:pPr indent="-224199" lvl="0" marL="457200" rtl="0" algn="l">
              <a:spcBef>
                <a:spcPts val="0"/>
              </a:spcBef>
              <a:spcAft>
                <a:spcPts val="0"/>
              </a:spcAft>
              <a:buSzPts val="2000"/>
              <a:buChar char="●"/>
            </a:pPr>
            <a:r>
              <a:rPr lang="ja" sz="2000"/>
              <a:t>技術トレンドや友人の投稿をSNSでチェックする</a:t>
            </a:r>
            <a:endParaRPr sz="2000"/>
          </a:p>
        </p:txBody>
      </p:sp>
      <p:sp>
        <p:nvSpPr>
          <p:cNvPr id="448" name="Google Shape;448;p35"/>
          <p:cNvSpPr txBox="1"/>
          <p:nvPr/>
        </p:nvSpPr>
        <p:spPr>
          <a:xfrm>
            <a:off x="491625" y="3123650"/>
            <a:ext cx="8327400" cy="1741200"/>
          </a:xfrm>
          <a:prstGeom prst="rect">
            <a:avLst/>
          </a:prstGeom>
          <a:solidFill>
            <a:srgbClr val="F4CCCC"/>
          </a:solidFill>
          <a:ln>
            <a:noFill/>
          </a:ln>
          <a:effectLst>
            <a:outerShdw blurRad="57150" rotWithShape="0" algn="bl" dir="300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ja" sz="2000"/>
              <a:t>ペルソナが抱える課題・マインド</a:t>
            </a:r>
            <a:endParaRPr b="1" sz="2000"/>
          </a:p>
          <a:p>
            <a:pPr indent="-212725" lvl="0" marL="269999" rtl="0" algn="l">
              <a:spcBef>
                <a:spcPts val="0"/>
              </a:spcBef>
              <a:spcAft>
                <a:spcPts val="0"/>
              </a:spcAft>
              <a:buSzPts val="2000"/>
              <a:buChar char="●"/>
            </a:pPr>
            <a:r>
              <a:rPr lang="ja" sz="2000"/>
              <a:t>仕事とプライベートの</a:t>
            </a:r>
            <a:r>
              <a:rPr b="1" lang="ja" sz="2000" u="sng"/>
              <a:t>切り替え</a:t>
            </a:r>
            <a:r>
              <a:rPr lang="ja" sz="2000"/>
              <a:t>ができていない</a:t>
            </a:r>
            <a:endParaRPr sz="2000"/>
          </a:p>
          <a:p>
            <a:pPr indent="-212725" lvl="0" marL="269999" rtl="0" algn="l">
              <a:spcBef>
                <a:spcPts val="0"/>
              </a:spcBef>
              <a:spcAft>
                <a:spcPts val="0"/>
              </a:spcAft>
              <a:buSzPts val="2000"/>
              <a:buChar char="●"/>
            </a:pPr>
            <a:r>
              <a:rPr lang="ja" sz="2000"/>
              <a:t>興味があることを始める</a:t>
            </a:r>
            <a:r>
              <a:rPr b="1" lang="ja" sz="2000" u="sng"/>
              <a:t>行動力が持てない</a:t>
            </a:r>
            <a:endParaRPr b="1" sz="2000" u="sng"/>
          </a:p>
          <a:p>
            <a:pPr indent="-212725" lvl="0" marL="269999" rtl="0" algn="l">
              <a:spcBef>
                <a:spcPts val="0"/>
              </a:spcBef>
              <a:spcAft>
                <a:spcPts val="0"/>
              </a:spcAft>
              <a:buSzPts val="2000"/>
              <a:buChar char="●"/>
            </a:pPr>
            <a:r>
              <a:rPr b="1" lang="ja" sz="2000" u="sng"/>
              <a:t>日常がマンネリ化</a:t>
            </a:r>
            <a:r>
              <a:rPr lang="ja" sz="2000"/>
              <a:t>しており、日々の充実感が薄い</a:t>
            </a:r>
            <a:endParaRPr sz="2000"/>
          </a:p>
          <a:p>
            <a:pPr indent="-212725" lvl="0" marL="269999" rtl="0" algn="l">
              <a:spcBef>
                <a:spcPts val="0"/>
              </a:spcBef>
              <a:spcAft>
                <a:spcPts val="0"/>
              </a:spcAft>
              <a:buSzPts val="2000"/>
              <a:buChar char="●"/>
            </a:pPr>
            <a:r>
              <a:rPr lang="ja" sz="2000"/>
              <a:t>他人と</a:t>
            </a:r>
            <a:r>
              <a:rPr b="1" lang="ja" sz="2000" u="sng"/>
              <a:t>楽しみを共有</a:t>
            </a:r>
            <a:r>
              <a:rPr lang="ja" sz="2000"/>
              <a:t>したい、一緒に何かに取り組みたい</a:t>
            </a:r>
            <a:endParaRPr sz="2000"/>
          </a:p>
        </p:txBody>
      </p:sp>
      <p:sp>
        <p:nvSpPr>
          <p:cNvPr id="449" name="Google Shape;44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450" name="Google Shape;450;p35"/>
          <p:cNvSpPr txBox="1"/>
          <p:nvPr>
            <p:ph type="title"/>
          </p:nvPr>
        </p:nvSpPr>
        <p:spPr>
          <a:xfrm>
            <a:off x="749175" y="2464150"/>
            <a:ext cx="13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ja" sz="2220">
                <a:latin typeface="Arial"/>
                <a:ea typeface="Arial"/>
                <a:cs typeface="Arial"/>
                <a:sym typeface="Arial"/>
              </a:rPr>
              <a:t>山口翔太</a:t>
            </a:r>
            <a:endParaRPr sz="222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36"/>
          <p:cNvSpPr txBox="1"/>
          <p:nvPr>
            <p:ph type="title"/>
          </p:nvPr>
        </p:nvSpPr>
        <p:spPr>
          <a:xfrm>
            <a:off x="311700" y="2226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ja"/>
              <a:t>予備スライド</a:t>
            </a:r>
            <a:endParaRPr/>
          </a:p>
        </p:txBody>
      </p:sp>
      <p:sp>
        <p:nvSpPr>
          <p:cNvPr id="456" name="Google Shape;45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Happy Hobby Lobby</a:t>
            </a:r>
            <a:r>
              <a:rPr lang="ja"/>
              <a:t>の</a:t>
            </a:r>
            <a:r>
              <a:rPr lang="ja"/>
              <a:t>機能</a:t>
            </a:r>
            <a:endParaRPr/>
          </a:p>
        </p:txBody>
      </p:sp>
      <p:sp>
        <p:nvSpPr>
          <p:cNvPr id="462" name="Google Shape;462;p37"/>
          <p:cNvSpPr txBox="1"/>
          <p:nvPr>
            <p:ph idx="1" type="body"/>
          </p:nvPr>
        </p:nvSpPr>
        <p:spPr>
          <a:xfrm>
            <a:off x="4944150" y="1623675"/>
            <a:ext cx="4068000" cy="2520000"/>
          </a:xfrm>
          <a:prstGeom prst="rect">
            <a:avLst/>
          </a:prstGeom>
          <a:solidFill>
            <a:srgbClr val="D9EAD3"/>
          </a:solidFill>
          <a:effectLst>
            <a:outerShdw blurRad="57150" rotWithShape="0" algn="bl" dir="3000000" dist="57150">
              <a:srgbClr val="000000">
                <a:alpha val="50000"/>
              </a:srgbClr>
            </a:outerShdw>
          </a:effectLst>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ja" sz="2000">
                <a:solidFill>
                  <a:schemeClr val="dk1"/>
                </a:solidFill>
              </a:rPr>
              <a:t>機能</a:t>
            </a:r>
            <a:endParaRPr sz="2000">
              <a:solidFill>
                <a:schemeClr val="dk1"/>
              </a:solidFill>
            </a:endParaRPr>
          </a:p>
          <a:p>
            <a:pPr indent="-346075" lvl="0" marL="457200" rtl="0" algn="l">
              <a:lnSpc>
                <a:spcPct val="115000"/>
              </a:lnSpc>
              <a:spcBef>
                <a:spcPts val="1200"/>
              </a:spcBef>
              <a:spcAft>
                <a:spcPts val="0"/>
              </a:spcAft>
              <a:buClr>
                <a:schemeClr val="dk1"/>
              </a:buClr>
              <a:buSzPct val="100000"/>
              <a:buChar char="●"/>
            </a:pPr>
            <a:r>
              <a:rPr lang="ja" sz="2000">
                <a:solidFill>
                  <a:schemeClr val="dk1"/>
                </a:solidFill>
              </a:rPr>
              <a:t>趣味を始めやすくする”チュートリアル”を購入できる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自分の得意・好きな趣味の</a:t>
            </a:r>
            <a:br>
              <a:rPr lang="ja" sz="2000">
                <a:solidFill>
                  <a:schemeClr val="dk1"/>
                </a:solidFill>
              </a:rPr>
            </a:br>
            <a:r>
              <a:rPr lang="ja" sz="2000">
                <a:solidFill>
                  <a:schemeClr val="dk1"/>
                </a:solidFill>
              </a:rPr>
              <a:t>”</a:t>
            </a:r>
            <a:r>
              <a:rPr lang="ja" sz="2000">
                <a:solidFill>
                  <a:schemeClr val="dk1"/>
                </a:solidFill>
              </a:rPr>
              <a:t>チュートリアル”</a:t>
            </a:r>
            <a:r>
              <a:rPr lang="ja" sz="2000">
                <a:solidFill>
                  <a:schemeClr val="dk1"/>
                </a:solidFill>
              </a:rPr>
              <a:t>を</a:t>
            </a:r>
            <a:r>
              <a:rPr lang="ja" sz="2000">
                <a:solidFill>
                  <a:schemeClr val="dk1"/>
                </a:solidFill>
              </a:rPr>
              <a:t>出品</a:t>
            </a:r>
            <a:r>
              <a:rPr lang="ja" sz="2000">
                <a:solidFill>
                  <a:schemeClr val="dk1"/>
                </a:solidFill>
              </a:rPr>
              <a:t>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チャット機能で誰かと趣味を</a:t>
            </a:r>
            <a:br>
              <a:rPr lang="ja" sz="2000">
                <a:solidFill>
                  <a:schemeClr val="dk1"/>
                </a:solidFill>
              </a:rPr>
            </a:br>
            <a:r>
              <a:rPr lang="ja" sz="2000">
                <a:solidFill>
                  <a:schemeClr val="dk1"/>
                </a:solidFill>
              </a:rPr>
              <a:t>始めたり、近況を共有できる</a:t>
            </a:r>
            <a:endParaRPr sz="2000">
              <a:solidFill>
                <a:schemeClr val="dk1"/>
              </a:solidFill>
            </a:endParaRPr>
          </a:p>
        </p:txBody>
      </p:sp>
      <p:sp>
        <p:nvSpPr>
          <p:cNvPr id="463" name="Google Shape;463;p37"/>
          <p:cNvSpPr txBox="1"/>
          <p:nvPr>
            <p:ph idx="1" type="body"/>
          </p:nvPr>
        </p:nvSpPr>
        <p:spPr>
          <a:xfrm>
            <a:off x="165500" y="1623675"/>
            <a:ext cx="4068000" cy="2520000"/>
          </a:xfrm>
          <a:prstGeom prst="rect">
            <a:avLst/>
          </a:prstGeom>
          <a:solidFill>
            <a:srgbClr val="F4CCCC"/>
          </a:solidFill>
          <a:effectLst>
            <a:outerShdw blurRad="57150" rotWithShape="0" algn="bl" dir="3000000" dist="571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ja" sz="2000">
                <a:solidFill>
                  <a:schemeClr val="dk1"/>
                </a:solidFill>
              </a:rPr>
              <a:t>課題</a:t>
            </a:r>
            <a:endParaRPr sz="2000">
              <a:solidFill>
                <a:schemeClr val="dk1"/>
              </a:solidFill>
            </a:endParaRPr>
          </a:p>
          <a:p>
            <a:pPr indent="-222250" lvl="0" marL="269999" rtl="0" algn="l">
              <a:lnSpc>
                <a:spcPct val="95000"/>
              </a:lnSpc>
              <a:spcBef>
                <a:spcPts val="1200"/>
              </a:spcBef>
              <a:spcAft>
                <a:spcPts val="0"/>
              </a:spcAft>
              <a:buClr>
                <a:schemeClr val="dk1"/>
              </a:buClr>
              <a:buSzPts val="2000"/>
              <a:buChar char="●"/>
            </a:pPr>
            <a:r>
              <a:rPr lang="ja" sz="2000">
                <a:solidFill>
                  <a:schemeClr val="dk1"/>
                </a:solidFill>
              </a:rPr>
              <a:t>何から始めればよいかわからず</a:t>
            </a:r>
            <a:br>
              <a:rPr lang="ja" sz="2000">
                <a:solidFill>
                  <a:schemeClr val="dk1"/>
                </a:solidFill>
              </a:rPr>
            </a:br>
            <a:r>
              <a:rPr lang="ja" sz="2000">
                <a:solidFill>
                  <a:schemeClr val="dk1"/>
                </a:solidFill>
              </a:rPr>
              <a:t>はじめの一歩を踏み出せない</a:t>
            </a:r>
            <a:endParaRPr sz="2000">
              <a:solidFill>
                <a:schemeClr val="dk1"/>
              </a:solidFill>
            </a:endParaRPr>
          </a:p>
          <a:p>
            <a:pPr indent="-222250" lvl="0" marL="269999" rtl="0" algn="l">
              <a:lnSpc>
                <a:spcPct val="95000"/>
              </a:lnSpc>
              <a:spcBef>
                <a:spcPts val="1000"/>
              </a:spcBef>
              <a:spcAft>
                <a:spcPts val="0"/>
              </a:spcAft>
              <a:buClr>
                <a:schemeClr val="dk1"/>
              </a:buClr>
              <a:buSzPts val="2000"/>
              <a:buChar char="●"/>
            </a:pPr>
            <a:r>
              <a:rPr lang="ja" sz="2000">
                <a:solidFill>
                  <a:schemeClr val="dk1"/>
                </a:solidFill>
              </a:rPr>
              <a:t>興味関心が広がらない</a:t>
            </a:r>
            <a:br>
              <a:rPr lang="ja" sz="2000">
                <a:solidFill>
                  <a:schemeClr val="dk1"/>
                </a:solidFill>
              </a:rPr>
            </a:br>
            <a:endParaRPr sz="2000">
              <a:solidFill>
                <a:schemeClr val="dk1"/>
              </a:solidFill>
            </a:endParaRPr>
          </a:p>
          <a:p>
            <a:pPr indent="-222250" lvl="0" marL="269999" rtl="0" algn="l">
              <a:lnSpc>
                <a:spcPct val="95000"/>
              </a:lnSpc>
              <a:spcBef>
                <a:spcPts val="0"/>
              </a:spcBef>
              <a:spcAft>
                <a:spcPts val="0"/>
              </a:spcAft>
              <a:buClr>
                <a:schemeClr val="dk1"/>
              </a:buClr>
              <a:buSzPts val="2000"/>
              <a:buChar char="●"/>
            </a:pPr>
            <a:r>
              <a:rPr lang="ja" sz="2000">
                <a:solidFill>
                  <a:schemeClr val="dk1"/>
                </a:solidFill>
              </a:rPr>
              <a:t>長続きしない</a:t>
            </a:r>
            <a:endParaRPr sz="2000">
              <a:solidFill>
                <a:schemeClr val="dk1"/>
              </a:solidFill>
            </a:endParaRPr>
          </a:p>
        </p:txBody>
      </p:sp>
      <p:sp>
        <p:nvSpPr>
          <p:cNvPr id="464" name="Google Shape;46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465" name="Google Shape;465;p37"/>
          <p:cNvSpPr/>
          <p:nvPr/>
        </p:nvSpPr>
        <p:spPr>
          <a:xfrm>
            <a:off x="4423850" y="2484225"/>
            <a:ext cx="419400" cy="651300"/>
          </a:xfrm>
          <a:prstGeom prst="rightArrow">
            <a:avLst>
              <a:gd fmla="val 50000" name="adj1"/>
              <a:gd fmla="val 10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サービス開発までのステップ</a:t>
            </a:r>
            <a:endParaRPr/>
          </a:p>
          <a:p>
            <a:pPr indent="0" lvl="0" marL="0" rtl="0" algn="l">
              <a:spcBef>
                <a:spcPts val="0"/>
              </a:spcBef>
              <a:spcAft>
                <a:spcPts val="0"/>
              </a:spcAft>
              <a:buNone/>
            </a:pPr>
            <a:r>
              <a:t/>
            </a:r>
            <a:endParaRPr/>
          </a:p>
        </p:txBody>
      </p:sp>
      <p:sp>
        <p:nvSpPr>
          <p:cNvPr id="471" name="Google Shape;47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472" name="Google Shape;472;p38"/>
          <p:cNvGrpSpPr/>
          <p:nvPr/>
        </p:nvGrpSpPr>
        <p:grpSpPr>
          <a:xfrm>
            <a:off x="17859" y="1170166"/>
            <a:ext cx="9097610" cy="3417228"/>
            <a:chOff x="0" y="1216500"/>
            <a:chExt cx="9133230" cy="3240000"/>
          </a:xfrm>
        </p:grpSpPr>
        <p:sp>
          <p:nvSpPr>
            <p:cNvPr id="473" name="Google Shape;473;p38"/>
            <p:cNvSpPr/>
            <p:nvPr/>
          </p:nvSpPr>
          <p:spPr>
            <a:xfrm>
              <a:off x="5964030" y="1216500"/>
              <a:ext cx="3169200" cy="3240000"/>
            </a:xfrm>
            <a:prstGeom prst="chevron">
              <a:avLst>
                <a:gd fmla="val 9117" name="adj"/>
              </a:avLst>
            </a:prstGeom>
            <a:solidFill>
              <a:srgbClr val="B7B7B7"/>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2981881" y="1216500"/>
              <a:ext cx="3169200" cy="3240000"/>
            </a:xfrm>
            <a:prstGeom prst="chevron">
              <a:avLst>
                <a:gd fmla="val 9117" name="adj"/>
              </a:avLst>
            </a:prstGeom>
            <a:solidFill>
              <a:srgbClr val="D9D9D9"/>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0" y="1216500"/>
              <a:ext cx="3169200" cy="3240000"/>
            </a:xfrm>
            <a:prstGeom prst="chevron">
              <a:avLst>
                <a:gd fmla="val 9117" name="adj"/>
              </a:avLst>
            </a:prstGeom>
            <a:solidFill>
              <a:srgbClr val="F3F3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txBox="1"/>
            <p:nvPr/>
          </p:nvSpPr>
          <p:spPr>
            <a:xfrm>
              <a:off x="109625" y="1254600"/>
              <a:ext cx="29592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価値シナリオ</a:t>
              </a:r>
              <a:endParaRPr b="1">
                <a:solidFill>
                  <a:srgbClr val="434343"/>
                </a:solidFill>
              </a:endParaRPr>
            </a:p>
          </p:txBody>
        </p:sp>
        <p:sp>
          <p:nvSpPr>
            <p:cNvPr id="477" name="Google Shape;477;p38"/>
            <p:cNvSpPr txBox="1"/>
            <p:nvPr/>
          </p:nvSpPr>
          <p:spPr>
            <a:xfrm>
              <a:off x="3118850" y="1254600"/>
              <a:ext cx="29094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機能シナリオ</a:t>
              </a:r>
              <a:endParaRPr>
                <a:solidFill>
                  <a:srgbClr val="434343"/>
                </a:solidFill>
              </a:endParaRPr>
            </a:p>
          </p:txBody>
        </p:sp>
        <p:sp>
          <p:nvSpPr>
            <p:cNvPr id="478" name="Google Shape;478;p38"/>
            <p:cNvSpPr txBox="1"/>
            <p:nvPr/>
          </p:nvSpPr>
          <p:spPr>
            <a:xfrm>
              <a:off x="5962325" y="1254600"/>
              <a:ext cx="2959200" cy="43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rgbClr val="434343"/>
                  </a:solidFill>
                </a:rPr>
                <a:t>ユーザーストーリーマップ</a:t>
              </a:r>
              <a:endParaRPr b="1" sz="1800" u="sng">
                <a:solidFill>
                  <a:srgbClr val="434343"/>
                </a:solidFill>
              </a:endParaRPr>
            </a:p>
          </p:txBody>
        </p:sp>
        <p:sp>
          <p:nvSpPr>
            <p:cNvPr id="479" name="Google Shape;479;p38"/>
            <p:cNvSpPr txBox="1"/>
            <p:nvPr/>
          </p:nvSpPr>
          <p:spPr>
            <a:xfrm>
              <a:off x="220925" y="3528000"/>
              <a:ext cx="2719200" cy="73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ja" sz="1800">
                  <a:solidFill>
                    <a:schemeClr val="dk1"/>
                  </a:solidFill>
                  <a:latin typeface="Inter"/>
                  <a:ea typeface="Inter"/>
                  <a:cs typeface="Inter"/>
                  <a:sym typeface="Inter"/>
                </a:rPr>
                <a:t>ユーザーが得られる</a:t>
              </a:r>
              <a:br>
                <a:rPr lang="ja" sz="1800">
                  <a:solidFill>
                    <a:schemeClr val="dk1"/>
                  </a:solidFill>
                  <a:latin typeface="Inter"/>
                  <a:ea typeface="Inter"/>
                  <a:cs typeface="Inter"/>
                  <a:sym typeface="Inter"/>
                </a:rPr>
              </a:br>
              <a:r>
                <a:rPr lang="ja" sz="1800">
                  <a:solidFill>
                    <a:schemeClr val="dk1"/>
                  </a:solidFill>
                  <a:latin typeface="Inter"/>
                  <a:ea typeface="Inter"/>
                  <a:cs typeface="Inter"/>
                  <a:sym typeface="Inter"/>
                </a:rPr>
                <a:t>価値を可視化</a:t>
              </a:r>
              <a:endParaRPr sz="1800">
                <a:solidFill>
                  <a:schemeClr val="dk1"/>
                </a:solidFill>
                <a:latin typeface="Inter"/>
                <a:ea typeface="Inter"/>
                <a:cs typeface="Inter"/>
                <a:sym typeface="Inter"/>
              </a:endParaRPr>
            </a:p>
          </p:txBody>
        </p:sp>
        <p:sp>
          <p:nvSpPr>
            <p:cNvPr id="480" name="Google Shape;480;p38"/>
            <p:cNvSpPr txBox="1"/>
            <p:nvPr/>
          </p:nvSpPr>
          <p:spPr>
            <a:xfrm>
              <a:off x="3157650" y="3548700"/>
              <a:ext cx="2794500" cy="7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latin typeface="Inter"/>
                  <a:ea typeface="Inter"/>
                  <a:cs typeface="Inter"/>
                  <a:sym typeface="Inter"/>
                </a:rPr>
                <a:t>表示画面や画面遷移の</a:t>
              </a:r>
              <a:endParaRPr sz="1800">
                <a:solidFill>
                  <a:schemeClr val="dk1"/>
                </a:solidFill>
                <a:latin typeface="Inter"/>
                <a:ea typeface="Inter"/>
                <a:cs typeface="Inter"/>
                <a:sym typeface="Inter"/>
              </a:endParaRPr>
            </a:p>
            <a:p>
              <a:pPr indent="0" lvl="0" marL="0" rtl="0" algn="ctr">
                <a:spcBef>
                  <a:spcPts val="0"/>
                </a:spcBef>
                <a:spcAft>
                  <a:spcPts val="0"/>
                </a:spcAft>
                <a:buNone/>
              </a:pPr>
              <a:r>
                <a:rPr lang="ja" sz="1800">
                  <a:solidFill>
                    <a:schemeClr val="dk1"/>
                  </a:solidFill>
                  <a:latin typeface="Inter"/>
                  <a:ea typeface="Inter"/>
                  <a:cs typeface="Inter"/>
                  <a:sym typeface="Inter"/>
                </a:rPr>
                <a:t>イメージを具体化</a:t>
              </a:r>
              <a:endParaRPr sz="1800">
                <a:solidFill>
                  <a:schemeClr val="dk1"/>
                </a:solidFill>
                <a:latin typeface="Inter"/>
                <a:ea typeface="Inter"/>
                <a:cs typeface="Inter"/>
                <a:sym typeface="Inter"/>
              </a:endParaRPr>
            </a:p>
          </p:txBody>
        </p:sp>
        <p:sp>
          <p:nvSpPr>
            <p:cNvPr id="481" name="Google Shape;481;p38"/>
            <p:cNvSpPr txBox="1"/>
            <p:nvPr/>
          </p:nvSpPr>
          <p:spPr>
            <a:xfrm>
              <a:off x="6169380" y="3550738"/>
              <a:ext cx="2604000" cy="7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800">
                  <a:solidFill>
                    <a:schemeClr val="dk1"/>
                  </a:solidFill>
                </a:rPr>
                <a:t>ユーザの行動と</a:t>
              </a:r>
              <a:endParaRPr sz="1800">
                <a:solidFill>
                  <a:schemeClr val="dk1"/>
                </a:solidFill>
              </a:endParaRPr>
            </a:p>
            <a:p>
              <a:pPr indent="0" lvl="0" marL="0" rtl="0" algn="ctr">
                <a:spcBef>
                  <a:spcPts val="0"/>
                </a:spcBef>
                <a:spcAft>
                  <a:spcPts val="0"/>
                </a:spcAft>
                <a:buNone/>
              </a:pPr>
              <a:r>
                <a:rPr lang="ja" sz="1800">
                  <a:solidFill>
                    <a:schemeClr val="dk1"/>
                  </a:solidFill>
                </a:rPr>
                <a:t>必要な機能を</a:t>
              </a:r>
              <a:r>
                <a:rPr lang="ja" sz="1800">
                  <a:solidFill>
                    <a:schemeClr val="dk1"/>
                  </a:solidFill>
                </a:rPr>
                <a:t>可視化</a:t>
              </a:r>
              <a:endParaRPr sz="1800">
                <a:solidFill>
                  <a:schemeClr val="dk2"/>
                </a:solidFill>
              </a:endParaRPr>
            </a:p>
          </p:txBody>
        </p:sp>
        <p:pic>
          <p:nvPicPr>
            <p:cNvPr id="482" name="Google Shape;482;p38"/>
            <p:cNvPicPr preferRelativeResize="0"/>
            <p:nvPr/>
          </p:nvPicPr>
          <p:blipFill rotWithShape="1">
            <a:blip r:embed="rId3">
              <a:alphaModFix/>
            </a:blip>
            <a:srcRect b="0" l="0" r="0" t="13322"/>
            <a:stretch/>
          </p:blipFill>
          <p:spPr>
            <a:xfrm>
              <a:off x="361422" y="1695075"/>
              <a:ext cx="2567216" cy="1745213"/>
            </a:xfrm>
            <a:prstGeom prst="rect">
              <a:avLst/>
            </a:prstGeom>
            <a:noFill/>
            <a:ln>
              <a:noFill/>
            </a:ln>
          </p:spPr>
        </p:pic>
        <p:pic>
          <p:nvPicPr>
            <p:cNvPr id="483" name="Google Shape;483;p38"/>
            <p:cNvPicPr preferRelativeResize="0"/>
            <p:nvPr/>
          </p:nvPicPr>
          <p:blipFill rotWithShape="1">
            <a:blip r:embed="rId4">
              <a:alphaModFix/>
            </a:blip>
            <a:srcRect b="6454" l="10602" r="12621" t="0"/>
            <a:stretch/>
          </p:blipFill>
          <p:spPr>
            <a:xfrm>
              <a:off x="2341975" y="1426548"/>
              <a:ext cx="431200" cy="411249"/>
            </a:xfrm>
            <a:prstGeom prst="rect">
              <a:avLst/>
            </a:prstGeom>
            <a:noFill/>
            <a:ln>
              <a:noFill/>
            </a:ln>
          </p:spPr>
        </p:pic>
        <p:pic>
          <p:nvPicPr>
            <p:cNvPr id="484" name="Google Shape;484;p38"/>
            <p:cNvPicPr preferRelativeResize="0"/>
            <p:nvPr/>
          </p:nvPicPr>
          <p:blipFill rotWithShape="1">
            <a:blip r:embed="rId5">
              <a:alphaModFix/>
            </a:blip>
            <a:srcRect b="34631" l="1674" r="40367" t="0"/>
            <a:stretch/>
          </p:blipFill>
          <p:spPr>
            <a:xfrm>
              <a:off x="3306100" y="1684300"/>
              <a:ext cx="2603999" cy="1755701"/>
            </a:xfrm>
            <a:prstGeom prst="rect">
              <a:avLst/>
            </a:prstGeom>
            <a:noFill/>
            <a:ln>
              <a:noFill/>
            </a:ln>
          </p:spPr>
        </p:pic>
        <p:pic>
          <p:nvPicPr>
            <p:cNvPr id="485" name="Google Shape;485;p38"/>
            <p:cNvPicPr preferRelativeResize="0"/>
            <p:nvPr/>
          </p:nvPicPr>
          <p:blipFill rotWithShape="1">
            <a:blip r:embed="rId6">
              <a:alphaModFix/>
            </a:blip>
            <a:srcRect b="8348" l="1322" r="18025" t="2841"/>
            <a:stretch/>
          </p:blipFill>
          <p:spPr>
            <a:xfrm>
              <a:off x="6262575" y="1702450"/>
              <a:ext cx="2663502" cy="17194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開発予定のサービス</a:t>
            </a:r>
            <a:endParaRPr/>
          </a:p>
        </p:txBody>
      </p:sp>
      <p:sp>
        <p:nvSpPr>
          <p:cNvPr id="491" name="Google Shape;491;p39"/>
          <p:cNvSpPr txBox="1"/>
          <p:nvPr>
            <p:ph idx="1" type="body"/>
          </p:nvPr>
        </p:nvSpPr>
        <p:spPr>
          <a:xfrm>
            <a:off x="311700" y="1076550"/>
            <a:ext cx="8520600" cy="10743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ja" sz="3641">
                <a:solidFill>
                  <a:schemeClr val="dk1"/>
                </a:solidFill>
                <a:latin typeface="Century Gothic"/>
                <a:ea typeface="Century Gothic"/>
                <a:cs typeface="Century Gothic"/>
                <a:sym typeface="Century Gothic"/>
              </a:rPr>
              <a:t>Happy Hobby Lobby</a:t>
            </a:r>
            <a:endParaRPr b="1" sz="3641">
              <a:solidFill>
                <a:schemeClr val="dk1"/>
              </a:solidFill>
              <a:latin typeface="Century Gothic"/>
              <a:ea typeface="Century Gothic"/>
              <a:cs typeface="Century Gothic"/>
              <a:sym typeface="Century Gothic"/>
            </a:endParaRPr>
          </a:p>
          <a:p>
            <a:pPr indent="0" lvl="0" marL="0" rtl="0" algn="ctr">
              <a:spcBef>
                <a:spcPts val="1200"/>
              </a:spcBef>
              <a:spcAft>
                <a:spcPts val="1200"/>
              </a:spcAft>
              <a:buNone/>
            </a:pPr>
            <a:r>
              <a:rPr lang="ja" sz="2000">
                <a:solidFill>
                  <a:schemeClr val="dk1"/>
                </a:solidFill>
              </a:rPr>
              <a:t>趣味を「見つけ」、「共有し」、「始める」ためのWebアプリ</a:t>
            </a:r>
            <a:endParaRPr sz="2000">
              <a:solidFill>
                <a:schemeClr val="dk1"/>
              </a:solidFill>
            </a:endParaRPr>
          </a:p>
        </p:txBody>
      </p:sp>
      <p:sp>
        <p:nvSpPr>
          <p:cNvPr id="492" name="Google Shape;492;p39"/>
          <p:cNvSpPr txBox="1"/>
          <p:nvPr>
            <p:ph idx="1" type="body"/>
          </p:nvPr>
        </p:nvSpPr>
        <p:spPr>
          <a:xfrm>
            <a:off x="4944150" y="2233275"/>
            <a:ext cx="4068000" cy="2520000"/>
          </a:xfrm>
          <a:prstGeom prst="rect">
            <a:avLst/>
          </a:prstGeom>
          <a:solidFill>
            <a:srgbClr val="D9EAD3"/>
          </a:solidFill>
          <a:effectLst>
            <a:outerShdw blurRad="57150" rotWithShape="0" algn="bl" dir="3000000" dist="57150">
              <a:srgbClr val="000000">
                <a:alpha val="50000"/>
              </a:srgbClr>
            </a:outerShdw>
          </a:effectLst>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ja" sz="2000">
                <a:solidFill>
                  <a:schemeClr val="dk1"/>
                </a:solidFill>
              </a:rPr>
              <a:t>機能</a:t>
            </a:r>
            <a:endParaRPr sz="2000">
              <a:solidFill>
                <a:schemeClr val="dk1"/>
              </a:solidFill>
            </a:endParaRPr>
          </a:p>
          <a:p>
            <a:pPr indent="-346075" lvl="0" marL="457200" rtl="0" algn="l">
              <a:lnSpc>
                <a:spcPct val="115000"/>
              </a:lnSpc>
              <a:spcBef>
                <a:spcPts val="1200"/>
              </a:spcBef>
              <a:spcAft>
                <a:spcPts val="0"/>
              </a:spcAft>
              <a:buClr>
                <a:schemeClr val="dk1"/>
              </a:buClr>
              <a:buSzPct val="100000"/>
              <a:buChar char="●"/>
            </a:pPr>
            <a:r>
              <a:rPr lang="ja" sz="2000">
                <a:solidFill>
                  <a:schemeClr val="dk1"/>
                </a:solidFill>
              </a:rPr>
              <a:t>趣味を始めやすくする”チュートリアル”を購入・出品できる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自分の得意・好きな趣味を</a:t>
            </a:r>
            <a:br>
              <a:rPr lang="ja" sz="2000">
                <a:solidFill>
                  <a:schemeClr val="dk1"/>
                </a:solidFill>
              </a:rPr>
            </a:br>
            <a:r>
              <a:rPr lang="ja" sz="2000">
                <a:solidFill>
                  <a:schemeClr val="dk1"/>
                </a:solidFill>
              </a:rPr>
              <a:t>共有できる</a:t>
            </a:r>
            <a:endParaRPr sz="2000">
              <a:solidFill>
                <a:schemeClr val="dk1"/>
              </a:solidFill>
            </a:endParaRPr>
          </a:p>
          <a:p>
            <a:pPr indent="-346075" lvl="0" marL="457200" rtl="0" algn="l">
              <a:lnSpc>
                <a:spcPct val="115000"/>
              </a:lnSpc>
              <a:spcBef>
                <a:spcPts val="1000"/>
              </a:spcBef>
              <a:spcAft>
                <a:spcPts val="0"/>
              </a:spcAft>
              <a:buClr>
                <a:schemeClr val="dk1"/>
              </a:buClr>
              <a:buSzPct val="100000"/>
              <a:buChar char="●"/>
            </a:pPr>
            <a:r>
              <a:rPr lang="ja" sz="2000">
                <a:solidFill>
                  <a:schemeClr val="dk1"/>
                </a:solidFill>
              </a:rPr>
              <a:t>チャット機能で誰かと趣味を</a:t>
            </a:r>
            <a:br>
              <a:rPr lang="ja" sz="2000">
                <a:solidFill>
                  <a:schemeClr val="dk1"/>
                </a:solidFill>
              </a:rPr>
            </a:br>
            <a:r>
              <a:rPr lang="ja" sz="2000">
                <a:solidFill>
                  <a:schemeClr val="dk1"/>
                </a:solidFill>
              </a:rPr>
              <a:t>始めたり、近況を共有できる</a:t>
            </a:r>
            <a:endParaRPr sz="2000">
              <a:solidFill>
                <a:schemeClr val="dk1"/>
              </a:solidFill>
            </a:endParaRPr>
          </a:p>
        </p:txBody>
      </p:sp>
      <p:sp>
        <p:nvSpPr>
          <p:cNvPr id="493" name="Google Shape;493;p39"/>
          <p:cNvSpPr txBox="1"/>
          <p:nvPr>
            <p:ph idx="1" type="body"/>
          </p:nvPr>
        </p:nvSpPr>
        <p:spPr>
          <a:xfrm>
            <a:off x="165500" y="2233275"/>
            <a:ext cx="4068000" cy="2520000"/>
          </a:xfrm>
          <a:prstGeom prst="rect">
            <a:avLst/>
          </a:prstGeom>
          <a:solidFill>
            <a:srgbClr val="F4CCCC"/>
          </a:solidFill>
          <a:effectLst>
            <a:outerShdw blurRad="57150" rotWithShape="0" algn="bl" dir="3000000" dist="571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ja" sz="2000">
                <a:solidFill>
                  <a:schemeClr val="dk1"/>
                </a:solidFill>
              </a:rPr>
              <a:t>課題</a:t>
            </a:r>
            <a:endParaRPr sz="2000">
              <a:solidFill>
                <a:schemeClr val="dk1"/>
              </a:solidFill>
            </a:endParaRPr>
          </a:p>
          <a:p>
            <a:pPr indent="-222250" lvl="0" marL="269999" rtl="0" algn="l">
              <a:lnSpc>
                <a:spcPct val="95000"/>
              </a:lnSpc>
              <a:spcBef>
                <a:spcPts val="1200"/>
              </a:spcBef>
              <a:spcAft>
                <a:spcPts val="0"/>
              </a:spcAft>
              <a:buClr>
                <a:schemeClr val="dk1"/>
              </a:buClr>
              <a:buSzPts val="2000"/>
              <a:buChar char="●"/>
            </a:pPr>
            <a:r>
              <a:rPr lang="ja" sz="2000">
                <a:solidFill>
                  <a:schemeClr val="dk1"/>
                </a:solidFill>
              </a:rPr>
              <a:t>何から始めればよいかわからず</a:t>
            </a:r>
            <a:br>
              <a:rPr lang="ja" sz="2000">
                <a:solidFill>
                  <a:schemeClr val="dk1"/>
                </a:solidFill>
              </a:rPr>
            </a:br>
            <a:r>
              <a:rPr lang="ja" sz="2000">
                <a:solidFill>
                  <a:schemeClr val="dk1"/>
                </a:solidFill>
              </a:rPr>
              <a:t>はじめの一歩を踏み出せない</a:t>
            </a:r>
            <a:endParaRPr sz="2000">
              <a:solidFill>
                <a:schemeClr val="dk1"/>
              </a:solidFill>
            </a:endParaRPr>
          </a:p>
          <a:p>
            <a:pPr indent="-222250" lvl="0" marL="269999" rtl="0" algn="l">
              <a:lnSpc>
                <a:spcPct val="95000"/>
              </a:lnSpc>
              <a:spcBef>
                <a:spcPts val="1000"/>
              </a:spcBef>
              <a:spcAft>
                <a:spcPts val="0"/>
              </a:spcAft>
              <a:buClr>
                <a:schemeClr val="dk1"/>
              </a:buClr>
              <a:buSzPts val="2000"/>
              <a:buChar char="●"/>
            </a:pPr>
            <a:r>
              <a:rPr lang="ja" sz="2000">
                <a:solidFill>
                  <a:schemeClr val="dk1"/>
                </a:solidFill>
              </a:rPr>
              <a:t>興味関心が広がらない</a:t>
            </a:r>
            <a:br>
              <a:rPr lang="ja" sz="2000">
                <a:solidFill>
                  <a:schemeClr val="dk1"/>
                </a:solidFill>
              </a:rPr>
            </a:br>
            <a:endParaRPr sz="2000">
              <a:solidFill>
                <a:schemeClr val="dk1"/>
              </a:solidFill>
            </a:endParaRPr>
          </a:p>
          <a:p>
            <a:pPr indent="-222250" lvl="0" marL="269999" rtl="0" algn="l">
              <a:lnSpc>
                <a:spcPct val="95000"/>
              </a:lnSpc>
              <a:spcBef>
                <a:spcPts val="0"/>
              </a:spcBef>
              <a:spcAft>
                <a:spcPts val="0"/>
              </a:spcAft>
              <a:buClr>
                <a:schemeClr val="dk1"/>
              </a:buClr>
              <a:buSzPts val="2000"/>
              <a:buChar char="●"/>
            </a:pPr>
            <a:r>
              <a:rPr lang="ja" sz="2000">
                <a:solidFill>
                  <a:schemeClr val="dk1"/>
                </a:solidFill>
              </a:rPr>
              <a:t>長続きしない</a:t>
            </a:r>
            <a:endParaRPr sz="2000">
              <a:solidFill>
                <a:schemeClr val="dk1"/>
              </a:solidFill>
            </a:endParaRPr>
          </a:p>
        </p:txBody>
      </p:sp>
      <p:pic>
        <p:nvPicPr>
          <p:cNvPr id="494" name="Google Shape;494;p39"/>
          <p:cNvPicPr preferRelativeResize="0"/>
          <p:nvPr/>
        </p:nvPicPr>
        <p:blipFill rotWithShape="1">
          <a:blip r:embed="rId3">
            <a:alphaModFix/>
          </a:blip>
          <a:srcRect b="0" l="0" r="0" t="11839"/>
          <a:stretch/>
        </p:blipFill>
        <p:spPr>
          <a:xfrm>
            <a:off x="3882900" y="55125"/>
            <a:ext cx="1378200" cy="939000"/>
          </a:xfrm>
          <a:prstGeom prst="ellipse">
            <a:avLst/>
          </a:prstGeom>
          <a:noFill/>
          <a:ln>
            <a:noFill/>
          </a:ln>
        </p:spPr>
      </p:pic>
      <p:sp>
        <p:nvSpPr>
          <p:cNvPr id="495" name="Google Shape;49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496" name="Google Shape;496;p39"/>
          <p:cNvSpPr/>
          <p:nvPr/>
        </p:nvSpPr>
        <p:spPr>
          <a:xfrm>
            <a:off x="4423850" y="3093825"/>
            <a:ext cx="419400" cy="651300"/>
          </a:xfrm>
          <a:prstGeom prst="rightArrow">
            <a:avLst>
              <a:gd fmla="val 50000" name="adj1"/>
              <a:gd fmla="val 10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40"/>
          <p:cNvSpPr/>
          <p:nvPr/>
        </p:nvSpPr>
        <p:spPr>
          <a:xfrm>
            <a:off x="1525600" y="3878475"/>
            <a:ext cx="1285200" cy="1198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502" name="Google Shape;50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sp>
        <p:nvSpPr>
          <p:cNvPr id="503" name="Google Shape;503;p40"/>
          <p:cNvSpPr txBox="1"/>
          <p:nvPr>
            <p:ph idx="12" type="sldNum"/>
          </p:nvPr>
        </p:nvSpPr>
        <p:spPr>
          <a:xfrm>
            <a:off x="8243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504" name="Google Shape;504;p40"/>
          <p:cNvPicPr preferRelativeResize="0"/>
          <p:nvPr/>
        </p:nvPicPr>
        <p:blipFill>
          <a:blip r:embed="rId4">
            <a:alphaModFix/>
          </a:blip>
          <a:stretch>
            <a:fillRect/>
          </a:stretch>
        </p:blipFill>
        <p:spPr>
          <a:xfrm>
            <a:off x="415000" y="2839450"/>
            <a:ext cx="746475" cy="746475"/>
          </a:xfrm>
          <a:prstGeom prst="rect">
            <a:avLst/>
          </a:prstGeom>
          <a:noFill/>
          <a:ln>
            <a:noFill/>
          </a:ln>
        </p:spPr>
      </p:pic>
      <p:pic>
        <p:nvPicPr>
          <p:cNvPr id="505" name="Google Shape;505;p40"/>
          <p:cNvPicPr preferRelativeResize="0"/>
          <p:nvPr/>
        </p:nvPicPr>
        <p:blipFill rotWithShape="1">
          <a:blip r:embed="rId5">
            <a:alphaModFix/>
          </a:blip>
          <a:srcRect b="0" l="0" r="0" t="0"/>
          <a:stretch/>
        </p:blipFill>
        <p:spPr>
          <a:xfrm>
            <a:off x="3311589" y="2475301"/>
            <a:ext cx="699669" cy="686486"/>
          </a:xfrm>
          <a:prstGeom prst="rect">
            <a:avLst/>
          </a:prstGeom>
          <a:noFill/>
          <a:ln>
            <a:noFill/>
          </a:ln>
        </p:spPr>
      </p:pic>
      <p:pic>
        <p:nvPicPr>
          <p:cNvPr id="506" name="Google Shape;506;p40"/>
          <p:cNvPicPr preferRelativeResize="0"/>
          <p:nvPr/>
        </p:nvPicPr>
        <p:blipFill rotWithShape="1">
          <a:blip r:embed="rId6">
            <a:alphaModFix/>
          </a:blip>
          <a:srcRect b="0" l="0" r="0" t="0"/>
          <a:stretch/>
        </p:blipFill>
        <p:spPr>
          <a:xfrm>
            <a:off x="2686100" y="1461575"/>
            <a:ext cx="699669" cy="686486"/>
          </a:xfrm>
          <a:prstGeom prst="rect">
            <a:avLst/>
          </a:prstGeom>
          <a:noFill/>
          <a:ln>
            <a:noFill/>
          </a:ln>
        </p:spPr>
      </p:pic>
      <p:pic>
        <p:nvPicPr>
          <p:cNvPr id="507" name="Google Shape;507;p40"/>
          <p:cNvPicPr preferRelativeResize="0"/>
          <p:nvPr/>
        </p:nvPicPr>
        <p:blipFill>
          <a:blip r:embed="rId7">
            <a:alphaModFix/>
          </a:blip>
          <a:stretch>
            <a:fillRect/>
          </a:stretch>
        </p:blipFill>
        <p:spPr>
          <a:xfrm>
            <a:off x="7082105" y="3551106"/>
            <a:ext cx="879125" cy="946750"/>
          </a:xfrm>
          <a:prstGeom prst="rect">
            <a:avLst/>
          </a:prstGeom>
          <a:noFill/>
          <a:ln>
            <a:noFill/>
          </a:ln>
        </p:spPr>
      </p:pic>
      <p:pic>
        <p:nvPicPr>
          <p:cNvPr id="508" name="Google Shape;508;p40"/>
          <p:cNvPicPr preferRelativeResize="0"/>
          <p:nvPr/>
        </p:nvPicPr>
        <p:blipFill>
          <a:blip r:embed="rId8">
            <a:alphaModFix/>
          </a:blip>
          <a:stretch>
            <a:fillRect/>
          </a:stretch>
        </p:blipFill>
        <p:spPr>
          <a:xfrm>
            <a:off x="8187900" y="2882351"/>
            <a:ext cx="660624" cy="660624"/>
          </a:xfrm>
          <a:prstGeom prst="rect">
            <a:avLst/>
          </a:prstGeom>
          <a:noFill/>
          <a:ln>
            <a:noFill/>
          </a:ln>
        </p:spPr>
      </p:pic>
      <p:pic>
        <p:nvPicPr>
          <p:cNvPr id="509" name="Google Shape;509;p40"/>
          <p:cNvPicPr preferRelativeResize="0"/>
          <p:nvPr/>
        </p:nvPicPr>
        <p:blipFill rotWithShape="1">
          <a:blip r:embed="rId9">
            <a:alphaModFix/>
          </a:blip>
          <a:srcRect b="0" l="0" r="0" t="0"/>
          <a:stretch/>
        </p:blipFill>
        <p:spPr>
          <a:xfrm>
            <a:off x="4016058" y="1461568"/>
            <a:ext cx="699669" cy="686486"/>
          </a:xfrm>
          <a:prstGeom prst="rect">
            <a:avLst/>
          </a:prstGeom>
          <a:noFill/>
          <a:ln>
            <a:noFill/>
          </a:ln>
        </p:spPr>
      </p:pic>
      <p:pic>
        <p:nvPicPr>
          <p:cNvPr id="510" name="Google Shape;510;p40"/>
          <p:cNvPicPr preferRelativeResize="0"/>
          <p:nvPr/>
        </p:nvPicPr>
        <p:blipFill rotWithShape="1">
          <a:blip r:embed="rId10">
            <a:alphaModFix/>
          </a:blip>
          <a:srcRect b="0" l="0" r="0" t="0"/>
          <a:stretch/>
        </p:blipFill>
        <p:spPr>
          <a:xfrm>
            <a:off x="5346096" y="1461568"/>
            <a:ext cx="699669" cy="686486"/>
          </a:xfrm>
          <a:prstGeom prst="rect">
            <a:avLst/>
          </a:prstGeom>
          <a:noFill/>
          <a:ln>
            <a:noFill/>
          </a:ln>
        </p:spPr>
      </p:pic>
      <p:sp>
        <p:nvSpPr>
          <p:cNvPr id="511" name="Google Shape;511;p40"/>
          <p:cNvSpPr/>
          <p:nvPr/>
        </p:nvSpPr>
        <p:spPr>
          <a:xfrm>
            <a:off x="6886575" y="1314953"/>
            <a:ext cx="1176300" cy="217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40"/>
          <p:cNvPicPr preferRelativeResize="0"/>
          <p:nvPr/>
        </p:nvPicPr>
        <p:blipFill>
          <a:blip r:embed="rId11">
            <a:alphaModFix/>
          </a:blip>
          <a:stretch>
            <a:fillRect/>
          </a:stretch>
        </p:blipFill>
        <p:spPr>
          <a:xfrm>
            <a:off x="3283800" y="3987750"/>
            <a:ext cx="879125" cy="879125"/>
          </a:xfrm>
          <a:prstGeom prst="rect">
            <a:avLst/>
          </a:prstGeom>
          <a:noFill/>
          <a:ln>
            <a:noFill/>
          </a:ln>
        </p:spPr>
      </p:pic>
      <p:pic>
        <p:nvPicPr>
          <p:cNvPr id="513" name="Google Shape;513;p40"/>
          <p:cNvPicPr preferRelativeResize="0"/>
          <p:nvPr/>
        </p:nvPicPr>
        <p:blipFill>
          <a:blip r:embed="rId12">
            <a:alphaModFix/>
          </a:blip>
          <a:stretch>
            <a:fillRect/>
          </a:stretch>
        </p:blipFill>
        <p:spPr>
          <a:xfrm>
            <a:off x="6976800" y="2963725"/>
            <a:ext cx="995825" cy="497925"/>
          </a:xfrm>
          <a:prstGeom prst="rect">
            <a:avLst/>
          </a:prstGeom>
          <a:noFill/>
          <a:ln>
            <a:noFill/>
          </a:ln>
        </p:spPr>
      </p:pic>
      <p:pic>
        <p:nvPicPr>
          <p:cNvPr id="514" name="Google Shape;514;p40"/>
          <p:cNvPicPr preferRelativeResize="0"/>
          <p:nvPr/>
        </p:nvPicPr>
        <p:blipFill rotWithShape="1">
          <a:blip r:embed="rId13">
            <a:alphaModFix/>
          </a:blip>
          <a:srcRect b="0" l="0" r="0" t="0"/>
          <a:stretch/>
        </p:blipFill>
        <p:spPr>
          <a:xfrm>
            <a:off x="2073358" y="4084068"/>
            <a:ext cx="699669" cy="686486"/>
          </a:xfrm>
          <a:prstGeom prst="rect">
            <a:avLst/>
          </a:prstGeom>
          <a:noFill/>
          <a:ln>
            <a:noFill/>
          </a:ln>
        </p:spPr>
      </p:pic>
      <p:pic>
        <p:nvPicPr>
          <p:cNvPr id="515" name="Google Shape;515;p40"/>
          <p:cNvPicPr preferRelativeResize="0"/>
          <p:nvPr/>
        </p:nvPicPr>
        <p:blipFill>
          <a:blip r:embed="rId14">
            <a:alphaModFix/>
          </a:blip>
          <a:stretch>
            <a:fillRect/>
          </a:stretch>
        </p:blipFill>
        <p:spPr>
          <a:xfrm>
            <a:off x="4512750" y="4094438"/>
            <a:ext cx="1756974" cy="665725"/>
          </a:xfrm>
          <a:prstGeom prst="rect">
            <a:avLst/>
          </a:prstGeom>
          <a:noFill/>
          <a:ln>
            <a:noFill/>
          </a:ln>
        </p:spPr>
      </p:pic>
      <p:cxnSp>
        <p:nvCxnSpPr>
          <p:cNvPr id="516" name="Google Shape;516;p40"/>
          <p:cNvCxnSpPr>
            <a:stCxn id="504" idx="0"/>
            <a:endCxn id="506" idx="1"/>
          </p:cNvCxnSpPr>
          <p:nvPr/>
        </p:nvCxnSpPr>
        <p:spPr>
          <a:xfrm rot="-5400000">
            <a:off x="1219787" y="1373200"/>
            <a:ext cx="1034700" cy="1897800"/>
          </a:xfrm>
          <a:prstGeom prst="bentConnector2">
            <a:avLst/>
          </a:prstGeom>
          <a:noFill/>
          <a:ln cap="flat" cmpd="sng" w="9525">
            <a:solidFill>
              <a:schemeClr val="dk2"/>
            </a:solidFill>
            <a:prstDash val="solid"/>
            <a:round/>
            <a:headEnd len="med" w="med" type="none"/>
            <a:tailEnd len="med" w="med" type="triangle"/>
          </a:ln>
        </p:spPr>
      </p:cxnSp>
      <p:cxnSp>
        <p:nvCxnSpPr>
          <p:cNvPr id="517" name="Google Shape;517;p40"/>
          <p:cNvCxnSpPr>
            <a:stCxn id="504" idx="3"/>
            <a:endCxn id="505" idx="1"/>
          </p:cNvCxnSpPr>
          <p:nvPr/>
        </p:nvCxnSpPr>
        <p:spPr>
          <a:xfrm flipH="1" rot="10800000">
            <a:off x="1161475" y="2818487"/>
            <a:ext cx="2150100" cy="394200"/>
          </a:xfrm>
          <a:prstGeom prst="straightConnector1">
            <a:avLst/>
          </a:prstGeom>
          <a:noFill/>
          <a:ln cap="flat" cmpd="sng" w="9525">
            <a:solidFill>
              <a:schemeClr val="dk2"/>
            </a:solidFill>
            <a:prstDash val="solid"/>
            <a:round/>
            <a:headEnd len="med" w="med" type="none"/>
            <a:tailEnd len="med" w="med" type="triangle"/>
          </a:ln>
        </p:spPr>
      </p:cxnSp>
      <p:pic>
        <p:nvPicPr>
          <p:cNvPr id="518" name="Google Shape;518;p40"/>
          <p:cNvPicPr preferRelativeResize="0"/>
          <p:nvPr/>
        </p:nvPicPr>
        <p:blipFill>
          <a:blip r:embed="rId15">
            <a:alphaModFix/>
          </a:blip>
          <a:stretch>
            <a:fillRect/>
          </a:stretch>
        </p:blipFill>
        <p:spPr>
          <a:xfrm>
            <a:off x="7200363" y="2571750"/>
            <a:ext cx="548700" cy="503517"/>
          </a:xfrm>
          <a:prstGeom prst="rect">
            <a:avLst/>
          </a:prstGeom>
          <a:noFill/>
          <a:ln>
            <a:noFill/>
          </a:ln>
        </p:spPr>
      </p:pic>
      <p:pic>
        <p:nvPicPr>
          <p:cNvPr id="519" name="Google Shape;519;p40"/>
          <p:cNvPicPr preferRelativeResize="0"/>
          <p:nvPr/>
        </p:nvPicPr>
        <p:blipFill>
          <a:blip r:embed="rId16">
            <a:alphaModFix/>
          </a:blip>
          <a:stretch>
            <a:fillRect/>
          </a:stretch>
        </p:blipFill>
        <p:spPr>
          <a:xfrm>
            <a:off x="7171600" y="1981312"/>
            <a:ext cx="606225" cy="606225"/>
          </a:xfrm>
          <a:prstGeom prst="rect">
            <a:avLst/>
          </a:prstGeom>
          <a:noFill/>
          <a:ln>
            <a:noFill/>
          </a:ln>
        </p:spPr>
      </p:pic>
      <p:pic>
        <p:nvPicPr>
          <p:cNvPr id="520" name="Google Shape;520;p40"/>
          <p:cNvPicPr preferRelativeResize="0"/>
          <p:nvPr/>
        </p:nvPicPr>
        <p:blipFill>
          <a:blip r:embed="rId17">
            <a:alphaModFix/>
          </a:blip>
          <a:stretch>
            <a:fillRect/>
          </a:stretch>
        </p:blipFill>
        <p:spPr>
          <a:xfrm>
            <a:off x="7006575" y="1364874"/>
            <a:ext cx="936300" cy="572700"/>
          </a:xfrm>
          <a:prstGeom prst="rect">
            <a:avLst/>
          </a:prstGeom>
          <a:noFill/>
          <a:ln>
            <a:noFill/>
          </a:ln>
        </p:spPr>
      </p:pic>
      <p:pic>
        <p:nvPicPr>
          <p:cNvPr id="521" name="Google Shape;521;p40"/>
          <p:cNvPicPr preferRelativeResize="0"/>
          <p:nvPr/>
        </p:nvPicPr>
        <p:blipFill>
          <a:blip r:embed="rId18">
            <a:alphaModFix/>
          </a:blip>
          <a:stretch>
            <a:fillRect/>
          </a:stretch>
        </p:blipFill>
        <p:spPr>
          <a:xfrm>
            <a:off x="4572006" y="875050"/>
            <a:ext cx="549309" cy="665700"/>
          </a:xfrm>
          <a:prstGeom prst="rect">
            <a:avLst/>
          </a:prstGeom>
          <a:noFill/>
          <a:ln>
            <a:noFill/>
          </a:ln>
        </p:spPr>
      </p:pic>
      <p:pic>
        <p:nvPicPr>
          <p:cNvPr id="522" name="Google Shape;522;p40"/>
          <p:cNvPicPr preferRelativeResize="0"/>
          <p:nvPr/>
        </p:nvPicPr>
        <p:blipFill>
          <a:blip r:embed="rId19">
            <a:alphaModFix/>
          </a:blip>
          <a:stretch>
            <a:fillRect/>
          </a:stretch>
        </p:blipFill>
        <p:spPr>
          <a:xfrm>
            <a:off x="533538" y="2963725"/>
            <a:ext cx="509400" cy="393600"/>
          </a:xfrm>
          <a:prstGeom prst="ellipse">
            <a:avLst/>
          </a:prstGeom>
          <a:noFill/>
          <a:ln>
            <a:noFill/>
          </a:ln>
        </p:spPr>
      </p:pic>
      <p:cxnSp>
        <p:nvCxnSpPr>
          <p:cNvPr id="523" name="Google Shape;523;p40"/>
          <p:cNvCxnSpPr>
            <a:stCxn id="510" idx="1"/>
            <a:endCxn id="509" idx="3"/>
          </p:cNvCxnSpPr>
          <p:nvPr/>
        </p:nvCxnSpPr>
        <p:spPr>
          <a:xfrm rot="10800000">
            <a:off x="4715796" y="1804811"/>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40"/>
          <p:cNvCxnSpPr/>
          <p:nvPr/>
        </p:nvCxnSpPr>
        <p:spPr>
          <a:xfrm rot="10800000">
            <a:off x="3385771" y="1804811"/>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40"/>
          <p:cNvCxnSpPr>
            <a:endCxn id="515" idx="0"/>
          </p:cNvCxnSpPr>
          <p:nvPr/>
        </p:nvCxnSpPr>
        <p:spPr>
          <a:xfrm flipH="1">
            <a:off x="5391237" y="2837738"/>
            <a:ext cx="1498800" cy="12567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40"/>
          <p:cNvCxnSpPr>
            <a:stCxn id="515" idx="1"/>
            <a:endCxn id="512" idx="3"/>
          </p:cNvCxnSpPr>
          <p:nvPr/>
        </p:nvCxnSpPr>
        <p:spPr>
          <a:xfrm rot="10800000">
            <a:off x="4162950" y="4427300"/>
            <a:ext cx="349800" cy="0"/>
          </a:xfrm>
          <a:prstGeom prst="straightConnector1">
            <a:avLst/>
          </a:prstGeom>
          <a:noFill/>
          <a:ln cap="flat" cmpd="sng" w="9525">
            <a:solidFill>
              <a:schemeClr val="dk2"/>
            </a:solidFill>
            <a:prstDash val="solid"/>
            <a:round/>
            <a:headEnd len="med" w="med" type="none"/>
            <a:tailEnd len="med" w="med" type="triangle"/>
          </a:ln>
        </p:spPr>
      </p:cxnSp>
      <p:pic>
        <p:nvPicPr>
          <p:cNvPr id="527" name="Google Shape;527;p40"/>
          <p:cNvPicPr preferRelativeResize="0"/>
          <p:nvPr/>
        </p:nvPicPr>
        <p:blipFill>
          <a:blip r:embed="rId20">
            <a:alphaModFix/>
          </a:blip>
          <a:stretch>
            <a:fillRect/>
          </a:stretch>
        </p:blipFill>
        <p:spPr>
          <a:xfrm>
            <a:off x="8153199" y="3555925"/>
            <a:ext cx="699651" cy="699674"/>
          </a:xfrm>
          <a:prstGeom prst="rect">
            <a:avLst/>
          </a:prstGeom>
          <a:noFill/>
          <a:ln>
            <a:noFill/>
          </a:ln>
        </p:spPr>
      </p:pic>
      <p:pic>
        <p:nvPicPr>
          <p:cNvPr id="528" name="Google Shape;528;p40"/>
          <p:cNvPicPr preferRelativeResize="0"/>
          <p:nvPr/>
        </p:nvPicPr>
        <p:blipFill>
          <a:blip r:embed="rId21">
            <a:alphaModFix/>
          </a:blip>
          <a:stretch>
            <a:fillRect/>
          </a:stretch>
        </p:blipFill>
        <p:spPr>
          <a:xfrm>
            <a:off x="8129787" y="2074872"/>
            <a:ext cx="746475" cy="746456"/>
          </a:xfrm>
          <a:prstGeom prst="rect">
            <a:avLst/>
          </a:prstGeom>
          <a:noFill/>
          <a:ln>
            <a:noFill/>
          </a:ln>
        </p:spPr>
      </p:pic>
      <p:pic>
        <p:nvPicPr>
          <p:cNvPr id="529" name="Google Shape;529;p40"/>
          <p:cNvPicPr preferRelativeResize="0"/>
          <p:nvPr/>
        </p:nvPicPr>
        <p:blipFill>
          <a:blip r:embed="rId22">
            <a:alphaModFix/>
          </a:blip>
          <a:stretch>
            <a:fillRect/>
          </a:stretch>
        </p:blipFill>
        <p:spPr>
          <a:xfrm>
            <a:off x="6802175" y="4487797"/>
            <a:ext cx="2106316" cy="400200"/>
          </a:xfrm>
          <a:prstGeom prst="rect">
            <a:avLst/>
          </a:prstGeom>
          <a:noFill/>
          <a:ln>
            <a:noFill/>
          </a:ln>
        </p:spPr>
      </p:pic>
      <p:pic>
        <p:nvPicPr>
          <p:cNvPr id="530" name="Google Shape;530;p40"/>
          <p:cNvPicPr preferRelativeResize="0"/>
          <p:nvPr/>
        </p:nvPicPr>
        <p:blipFill>
          <a:blip r:embed="rId23">
            <a:alphaModFix/>
          </a:blip>
          <a:stretch>
            <a:fillRect/>
          </a:stretch>
        </p:blipFill>
        <p:spPr>
          <a:xfrm>
            <a:off x="2874875" y="3564525"/>
            <a:ext cx="510900" cy="510900"/>
          </a:xfrm>
          <a:prstGeom prst="rect">
            <a:avLst/>
          </a:prstGeom>
          <a:noFill/>
          <a:ln>
            <a:noFill/>
          </a:ln>
        </p:spPr>
      </p:pic>
      <p:cxnSp>
        <p:nvCxnSpPr>
          <p:cNvPr id="531" name="Google Shape;531;p40"/>
          <p:cNvCxnSpPr/>
          <p:nvPr/>
        </p:nvCxnSpPr>
        <p:spPr>
          <a:xfrm flipH="1" rot="-5400000">
            <a:off x="1021562" y="3381863"/>
            <a:ext cx="782700" cy="1285200"/>
          </a:xfrm>
          <a:prstGeom prst="bentConnector2">
            <a:avLst/>
          </a:prstGeom>
          <a:noFill/>
          <a:ln cap="flat" cmpd="sng" w="9525">
            <a:solidFill>
              <a:schemeClr val="dk2"/>
            </a:solidFill>
            <a:prstDash val="solid"/>
            <a:round/>
            <a:headEnd len="med" w="med" type="triangle"/>
            <a:tailEnd len="med" w="med" type="none"/>
          </a:ln>
        </p:spPr>
      </p:cxnSp>
      <p:cxnSp>
        <p:nvCxnSpPr>
          <p:cNvPr id="532" name="Google Shape;532;p40"/>
          <p:cNvCxnSpPr>
            <a:stCxn id="512" idx="1"/>
            <a:endCxn id="514" idx="3"/>
          </p:cNvCxnSpPr>
          <p:nvPr/>
        </p:nvCxnSpPr>
        <p:spPr>
          <a:xfrm rot="10800000">
            <a:off x="2772900" y="4427312"/>
            <a:ext cx="510900" cy="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40"/>
          <p:cNvSpPr txBox="1"/>
          <p:nvPr/>
        </p:nvSpPr>
        <p:spPr>
          <a:xfrm>
            <a:off x="6475175" y="-3150075"/>
            <a:ext cx="92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34" name="Google Shape;534;p40"/>
          <p:cNvPicPr preferRelativeResize="0"/>
          <p:nvPr/>
        </p:nvPicPr>
        <p:blipFill>
          <a:blip r:embed="rId24">
            <a:alphaModFix/>
          </a:blip>
          <a:stretch>
            <a:fillRect/>
          </a:stretch>
        </p:blipFill>
        <p:spPr>
          <a:xfrm>
            <a:off x="1629500" y="3948301"/>
            <a:ext cx="349800" cy="349800"/>
          </a:xfrm>
          <a:prstGeom prst="rect">
            <a:avLst/>
          </a:prstGeom>
          <a:noFill/>
          <a:ln>
            <a:noFill/>
          </a:ln>
        </p:spPr>
      </p:pic>
      <p:pic>
        <p:nvPicPr>
          <p:cNvPr id="535" name="Google Shape;535;p40"/>
          <p:cNvPicPr preferRelativeResize="0"/>
          <p:nvPr/>
        </p:nvPicPr>
        <p:blipFill>
          <a:blip r:embed="rId25">
            <a:alphaModFix/>
          </a:blip>
          <a:stretch>
            <a:fillRect/>
          </a:stretch>
        </p:blipFill>
        <p:spPr>
          <a:xfrm>
            <a:off x="1525600" y="4584427"/>
            <a:ext cx="509400" cy="492846"/>
          </a:xfrm>
          <a:prstGeom prst="rect">
            <a:avLst/>
          </a:prstGeom>
          <a:noFill/>
          <a:ln cap="flat" cmpd="sng" w="9525">
            <a:solidFill>
              <a:schemeClr val="dk2"/>
            </a:solidFill>
            <a:prstDash val="solid"/>
            <a:round/>
            <a:headEnd len="sm" w="sm" type="none"/>
            <a:tailEnd len="sm" w="sm" type="none"/>
          </a:ln>
        </p:spPr>
      </p:pic>
      <p:pic>
        <p:nvPicPr>
          <p:cNvPr id="536" name="Google Shape;536;p40"/>
          <p:cNvPicPr preferRelativeResize="0"/>
          <p:nvPr/>
        </p:nvPicPr>
        <p:blipFill rotWithShape="1">
          <a:blip r:embed="rId10">
            <a:alphaModFix/>
          </a:blip>
          <a:srcRect b="0" l="0" r="0" t="0"/>
          <a:stretch/>
        </p:blipFill>
        <p:spPr>
          <a:xfrm>
            <a:off x="4672271" y="2474355"/>
            <a:ext cx="699669" cy="686486"/>
          </a:xfrm>
          <a:prstGeom prst="rect">
            <a:avLst/>
          </a:prstGeom>
          <a:noFill/>
          <a:ln>
            <a:noFill/>
          </a:ln>
        </p:spPr>
      </p:pic>
      <p:cxnSp>
        <p:nvCxnSpPr>
          <p:cNvPr id="537" name="Google Shape;537;p40"/>
          <p:cNvCxnSpPr/>
          <p:nvPr/>
        </p:nvCxnSpPr>
        <p:spPr>
          <a:xfrm rot="10800000">
            <a:off x="4022696" y="2735786"/>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40"/>
          <p:cNvCxnSpPr/>
          <p:nvPr/>
        </p:nvCxnSpPr>
        <p:spPr>
          <a:xfrm flipH="1" rot="10800000">
            <a:off x="4011258" y="2893844"/>
            <a:ext cx="660900" cy="90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40"/>
          <p:cNvSpPr txBox="1"/>
          <p:nvPr/>
        </p:nvSpPr>
        <p:spPr>
          <a:xfrm>
            <a:off x="1151775" y="2604575"/>
            <a:ext cx="1498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アカウント認証</a:t>
            </a:r>
            <a:endParaRPr/>
          </a:p>
        </p:txBody>
      </p:sp>
      <p:sp>
        <p:nvSpPr>
          <p:cNvPr id="540" name="Google Shape;540;p40"/>
          <p:cNvSpPr txBox="1"/>
          <p:nvPr/>
        </p:nvSpPr>
        <p:spPr>
          <a:xfrm>
            <a:off x="1030900" y="1330675"/>
            <a:ext cx="1498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各</a:t>
            </a:r>
            <a:r>
              <a:rPr lang="ja"/>
              <a:t>機能の動作</a:t>
            </a:r>
            <a:endParaRPr/>
          </a:p>
        </p:txBody>
      </p:sp>
      <p:sp>
        <p:nvSpPr>
          <p:cNvPr id="541" name="Google Shape;541;p40"/>
          <p:cNvSpPr txBox="1"/>
          <p:nvPr/>
        </p:nvSpPr>
        <p:spPr>
          <a:xfrm>
            <a:off x="414988" y="4539225"/>
            <a:ext cx="936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デプロイ</a:t>
            </a:r>
            <a:endParaRPr/>
          </a:p>
        </p:txBody>
      </p:sp>
      <p:sp>
        <p:nvSpPr>
          <p:cNvPr id="542" name="Google Shape;542;p40"/>
          <p:cNvSpPr txBox="1"/>
          <p:nvPr/>
        </p:nvSpPr>
        <p:spPr>
          <a:xfrm>
            <a:off x="6045763" y="3390575"/>
            <a:ext cx="936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Web</a:t>
            </a:r>
            <a:endParaRPr/>
          </a:p>
          <a:p>
            <a:pPr indent="0" lvl="0" marL="0" rtl="0" algn="l">
              <a:spcBef>
                <a:spcPts val="0"/>
              </a:spcBef>
              <a:spcAft>
                <a:spcPts val="0"/>
              </a:spcAft>
              <a:buNone/>
            </a:pPr>
            <a:r>
              <a:rPr lang="ja"/>
              <a:t>表示部分</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sp>
        <p:nvSpPr>
          <p:cNvPr id="548" name="Google Shape;548;p41"/>
          <p:cNvSpPr txBox="1"/>
          <p:nvPr>
            <p:ph idx="12" type="sldNum"/>
          </p:nvPr>
        </p:nvSpPr>
        <p:spPr>
          <a:xfrm>
            <a:off x="8243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549" name="Google Shape;549;p41"/>
          <p:cNvPicPr preferRelativeResize="0"/>
          <p:nvPr/>
        </p:nvPicPr>
        <p:blipFill>
          <a:blip r:embed="rId3">
            <a:alphaModFix/>
          </a:blip>
          <a:stretch>
            <a:fillRect/>
          </a:stretch>
        </p:blipFill>
        <p:spPr>
          <a:xfrm>
            <a:off x="415000" y="2411225"/>
            <a:ext cx="746475" cy="746475"/>
          </a:xfrm>
          <a:prstGeom prst="rect">
            <a:avLst/>
          </a:prstGeom>
          <a:noFill/>
          <a:ln>
            <a:noFill/>
          </a:ln>
        </p:spPr>
      </p:pic>
      <p:pic>
        <p:nvPicPr>
          <p:cNvPr id="550" name="Google Shape;550;p41"/>
          <p:cNvPicPr preferRelativeResize="0"/>
          <p:nvPr/>
        </p:nvPicPr>
        <p:blipFill rotWithShape="1">
          <a:blip r:embed="rId4">
            <a:alphaModFix/>
          </a:blip>
          <a:srcRect b="0" l="0" r="0" t="0"/>
          <a:stretch/>
        </p:blipFill>
        <p:spPr>
          <a:xfrm>
            <a:off x="3350989" y="944426"/>
            <a:ext cx="699669" cy="686486"/>
          </a:xfrm>
          <a:prstGeom prst="rect">
            <a:avLst/>
          </a:prstGeom>
          <a:noFill/>
          <a:ln>
            <a:noFill/>
          </a:ln>
        </p:spPr>
      </p:pic>
      <p:pic>
        <p:nvPicPr>
          <p:cNvPr id="551" name="Google Shape;551;p41"/>
          <p:cNvPicPr preferRelativeResize="0"/>
          <p:nvPr/>
        </p:nvPicPr>
        <p:blipFill rotWithShape="1">
          <a:blip r:embed="rId5">
            <a:alphaModFix/>
          </a:blip>
          <a:srcRect b="0" l="0" r="0" t="0"/>
          <a:stretch/>
        </p:blipFill>
        <p:spPr>
          <a:xfrm>
            <a:off x="2686012" y="1893050"/>
            <a:ext cx="699669" cy="686486"/>
          </a:xfrm>
          <a:prstGeom prst="rect">
            <a:avLst/>
          </a:prstGeom>
          <a:noFill/>
          <a:ln>
            <a:noFill/>
          </a:ln>
        </p:spPr>
      </p:pic>
      <p:pic>
        <p:nvPicPr>
          <p:cNvPr id="552" name="Google Shape;552;p41"/>
          <p:cNvPicPr preferRelativeResize="0"/>
          <p:nvPr/>
        </p:nvPicPr>
        <p:blipFill rotWithShape="1">
          <a:blip r:embed="rId6">
            <a:alphaModFix/>
          </a:blip>
          <a:srcRect b="0" l="0" r="0" t="0"/>
          <a:stretch/>
        </p:blipFill>
        <p:spPr>
          <a:xfrm>
            <a:off x="4015970" y="1893043"/>
            <a:ext cx="699669" cy="686486"/>
          </a:xfrm>
          <a:prstGeom prst="rect">
            <a:avLst/>
          </a:prstGeom>
          <a:noFill/>
          <a:ln>
            <a:noFill/>
          </a:ln>
        </p:spPr>
      </p:pic>
      <p:pic>
        <p:nvPicPr>
          <p:cNvPr id="553" name="Google Shape;553;p41"/>
          <p:cNvPicPr preferRelativeResize="0"/>
          <p:nvPr/>
        </p:nvPicPr>
        <p:blipFill rotWithShape="1">
          <a:blip r:embed="rId7">
            <a:alphaModFix/>
          </a:blip>
          <a:srcRect b="0" l="0" r="0" t="0"/>
          <a:stretch/>
        </p:blipFill>
        <p:spPr>
          <a:xfrm>
            <a:off x="5695946" y="1893043"/>
            <a:ext cx="699669" cy="686486"/>
          </a:xfrm>
          <a:prstGeom prst="rect">
            <a:avLst/>
          </a:prstGeom>
          <a:noFill/>
          <a:ln>
            <a:noFill/>
          </a:ln>
        </p:spPr>
      </p:pic>
      <p:sp>
        <p:nvSpPr>
          <p:cNvPr id="554" name="Google Shape;554;p41"/>
          <p:cNvSpPr/>
          <p:nvPr/>
        </p:nvSpPr>
        <p:spPr>
          <a:xfrm>
            <a:off x="4888175" y="3983864"/>
            <a:ext cx="3340500" cy="87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41"/>
          <p:cNvPicPr preferRelativeResize="0"/>
          <p:nvPr/>
        </p:nvPicPr>
        <p:blipFill>
          <a:blip r:embed="rId8">
            <a:alphaModFix/>
          </a:blip>
          <a:stretch>
            <a:fillRect/>
          </a:stretch>
        </p:blipFill>
        <p:spPr>
          <a:xfrm>
            <a:off x="3518025" y="3983800"/>
            <a:ext cx="879125" cy="879125"/>
          </a:xfrm>
          <a:prstGeom prst="rect">
            <a:avLst/>
          </a:prstGeom>
          <a:noFill/>
          <a:ln>
            <a:noFill/>
          </a:ln>
        </p:spPr>
      </p:pic>
      <p:pic>
        <p:nvPicPr>
          <p:cNvPr id="556" name="Google Shape;556;p41"/>
          <p:cNvPicPr preferRelativeResize="0"/>
          <p:nvPr/>
        </p:nvPicPr>
        <p:blipFill>
          <a:blip r:embed="rId9">
            <a:alphaModFix/>
          </a:blip>
          <a:stretch>
            <a:fillRect/>
          </a:stretch>
        </p:blipFill>
        <p:spPr>
          <a:xfrm>
            <a:off x="4888175" y="4174387"/>
            <a:ext cx="995825" cy="497925"/>
          </a:xfrm>
          <a:prstGeom prst="rect">
            <a:avLst/>
          </a:prstGeom>
          <a:noFill/>
          <a:ln>
            <a:noFill/>
          </a:ln>
        </p:spPr>
      </p:pic>
      <p:pic>
        <p:nvPicPr>
          <p:cNvPr id="557" name="Google Shape;557;p41"/>
          <p:cNvPicPr preferRelativeResize="0"/>
          <p:nvPr/>
        </p:nvPicPr>
        <p:blipFill rotWithShape="1">
          <a:blip r:embed="rId10">
            <a:alphaModFix/>
          </a:blip>
          <a:srcRect b="0" l="0" r="0" t="0"/>
          <a:stretch/>
        </p:blipFill>
        <p:spPr>
          <a:xfrm>
            <a:off x="2033871" y="4076793"/>
            <a:ext cx="699669" cy="686486"/>
          </a:xfrm>
          <a:prstGeom prst="rect">
            <a:avLst/>
          </a:prstGeom>
          <a:noFill/>
          <a:ln>
            <a:noFill/>
          </a:ln>
        </p:spPr>
      </p:pic>
      <p:cxnSp>
        <p:nvCxnSpPr>
          <p:cNvPr id="558" name="Google Shape;558;p41"/>
          <p:cNvCxnSpPr>
            <a:stCxn id="549" idx="0"/>
            <a:endCxn id="551" idx="1"/>
          </p:cNvCxnSpPr>
          <p:nvPr/>
        </p:nvCxnSpPr>
        <p:spPr>
          <a:xfrm rot="-5400000">
            <a:off x="1649687" y="1374875"/>
            <a:ext cx="174900" cy="1897800"/>
          </a:xfrm>
          <a:prstGeom prst="bentConnector2">
            <a:avLst/>
          </a:prstGeom>
          <a:noFill/>
          <a:ln cap="flat" cmpd="sng" w="9525">
            <a:solidFill>
              <a:schemeClr val="dk2"/>
            </a:solidFill>
            <a:prstDash val="solid"/>
            <a:round/>
            <a:headEnd len="med" w="med" type="none"/>
            <a:tailEnd len="med" w="med" type="none"/>
          </a:ln>
        </p:spPr>
      </p:cxnSp>
      <p:pic>
        <p:nvPicPr>
          <p:cNvPr id="559" name="Google Shape;559;p41"/>
          <p:cNvPicPr preferRelativeResize="0"/>
          <p:nvPr/>
        </p:nvPicPr>
        <p:blipFill>
          <a:blip r:embed="rId11">
            <a:alphaModFix/>
          </a:blip>
          <a:stretch>
            <a:fillRect/>
          </a:stretch>
        </p:blipFill>
        <p:spPr>
          <a:xfrm>
            <a:off x="5926463" y="4171587"/>
            <a:ext cx="548700" cy="503517"/>
          </a:xfrm>
          <a:prstGeom prst="rect">
            <a:avLst/>
          </a:prstGeom>
          <a:noFill/>
          <a:ln>
            <a:noFill/>
          </a:ln>
        </p:spPr>
      </p:pic>
      <p:pic>
        <p:nvPicPr>
          <p:cNvPr id="560" name="Google Shape;560;p41"/>
          <p:cNvPicPr preferRelativeResize="0"/>
          <p:nvPr/>
        </p:nvPicPr>
        <p:blipFill>
          <a:blip r:embed="rId12">
            <a:alphaModFix/>
          </a:blip>
          <a:stretch>
            <a:fillRect/>
          </a:stretch>
        </p:blipFill>
        <p:spPr>
          <a:xfrm>
            <a:off x="6586000" y="4120237"/>
            <a:ext cx="606225" cy="606225"/>
          </a:xfrm>
          <a:prstGeom prst="rect">
            <a:avLst/>
          </a:prstGeom>
          <a:noFill/>
          <a:ln>
            <a:noFill/>
          </a:ln>
        </p:spPr>
      </p:pic>
      <p:pic>
        <p:nvPicPr>
          <p:cNvPr id="561" name="Google Shape;561;p41"/>
          <p:cNvPicPr preferRelativeResize="0"/>
          <p:nvPr/>
        </p:nvPicPr>
        <p:blipFill>
          <a:blip r:embed="rId13">
            <a:alphaModFix/>
          </a:blip>
          <a:stretch>
            <a:fillRect/>
          </a:stretch>
        </p:blipFill>
        <p:spPr>
          <a:xfrm>
            <a:off x="7254150" y="4151624"/>
            <a:ext cx="936300" cy="572700"/>
          </a:xfrm>
          <a:prstGeom prst="rect">
            <a:avLst/>
          </a:prstGeom>
          <a:noFill/>
          <a:ln>
            <a:noFill/>
          </a:ln>
        </p:spPr>
      </p:pic>
      <p:pic>
        <p:nvPicPr>
          <p:cNvPr id="562" name="Google Shape;562;p41"/>
          <p:cNvPicPr preferRelativeResize="0"/>
          <p:nvPr/>
        </p:nvPicPr>
        <p:blipFill>
          <a:blip r:embed="rId14">
            <a:alphaModFix/>
          </a:blip>
          <a:stretch>
            <a:fillRect/>
          </a:stretch>
        </p:blipFill>
        <p:spPr>
          <a:xfrm>
            <a:off x="533538" y="2535500"/>
            <a:ext cx="509400" cy="393600"/>
          </a:xfrm>
          <a:prstGeom prst="ellipse">
            <a:avLst/>
          </a:prstGeom>
          <a:noFill/>
          <a:ln>
            <a:noFill/>
          </a:ln>
        </p:spPr>
      </p:pic>
      <p:cxnSp>
        <p:nvCxnSpPr>
          <p:cNvPr id="563" name="Google Shape;563;p41"/>
          <p:cNvCxnSpPr>
            <a:stCxn id="553" idx="1"/>
            <a:endCxn id="552" idx="3"/>
          </p:cNvCxnSpPr>
          <p:nvPr/>
        </p:nvCxnSpPr>
        <p:spPr>
          <a:xfrm rot="10800000">
            <a:off x="4715546" y="2236286"/>
            <a:ext cx="980400" cy="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41"/>
          <p:cNvCxnSpPr>
            <a:stCxn id="552" idx="1"/>
            <a:endCxn id="551" idx="3"/>
          </p:cNvCxnSpPr>
          <p:nvPr/>
        </p:nvCxnSpPr>
        <p:spPr>
          <a:xfrm rot="10800000">
            <a:off x="3385670" y="2236286"/>
            <a:ext cx="630300" cy="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41"/>
          <p:cNvCxnSpPr>
            <a:stCxn id="566" idx="1"/>
            <a:endCxn id="555" idx="3"/>
          </p:cNvCxnSpPr>
          <p:nvPr/>
        </p:nvCxnSpPr>
        <p:spPr>
          <a:xfrm rot="10800000">
            <a:off x="4397150" y="4423362"/>
            <a:ext cx="349800" cy="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41"/>
          <p:cNvCxnSpPr>
            <a:stCxn id="549" idx="2"/>
            <a:endCxn id="568" idx="1"/>
          </p:cNvCxnSpPr>
          <p:nvPr/>
        </p:nvCxnSpPr>
        <p:spPr>
          <a:xfrm flipH="1" rot="-5400000">
            <a:off x="255287" y="3690650"/>
            <a:ext cx="1262400" cy="196500"/>
          </a:xfrm>
          <a:prstGeom prst="bentConnector2">
            <a:avLst/>
          </a:prstGeom>
          <a:noFill/>
          <a:ln cap="flat" cmpd="sng" w="9525">
            <a:solidFill>
              <a:schemeClr val="dk2"/>
            </a:solidFill>
            <a:prstDash val="solid"/>
            <a:round/>
            <a:headEnd len="med" w="med" type="none"/>
            <a:tailEnd len="med" w="med" type="none"/>
          </a:ln>
        </p:spPr>
      </p:cxnSp>
      <p:cxnSp>
        <p:nvCxnSpPr>
          <p:cNvPr id="569" name="Google Shape;569;p41"/>
          <p:cNvCxnSpPr>
            <a:stCxn id="555" idx="1"/>
            <a:endCxn id="557" idx="3"/>
          </p:cNvCxnSpPr>
          <p:nvPr/>
        </p:nvCxnSpPr>
        <p:spPr>
          <a:xfrm rot="10800000">
            <a:off x="2733525" y="4420062"/>
            <a:ext cx="784500" cy="3300"/>
          </a:xfrm>
          <a:prstGeom prst="straightConnector1">
            <a:avLst/>
          </a:prstGeom>
          <a:noFill/>
          <a:ln cap="flat" cmpd="sng" w="9525">
            <a:solidFill>
              <a:schemeClr val="dk2"/>
            </a:solidFill>
            <a:prstDash val="solid"/>
            <a:round/>
            <a:headEnd len="med" w="med" type="none"/>
            <a:tailEnd len="med" w="med" type="none"/>
          </a:ln>
        </p:spPr>
      </p:cxnSp>
      <p:sp>
        <p:nvSpPr>
          <p:cNvPr id="570" name="Google Shape;570;p41"/>
          <p:cNvSpPr txBox="1"/>
          <p:nvPr/>
        </p:nvSpPr>
        <p:spPr>
          <a:xfrm>
            <a:off x="6475175" y="-3150075"/>
            <a:ext cx="92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1" name="Google Shape;571;p41"/>
          <p:cNvSpPr txBox="1"/>
          <p:nvPr/>
        </p:nvSpPr>
        <p:spPr>
          <a:xfrm>
            <a:off x="918425" y="1017725"/>
            <a:ext cx="1498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アカウント認証</a:t>
            </a:r>
            <a:endParaRPr/>
          </a:p>
        </p:txBody>
      </p:sp>
      <p:sp>
        <p:nvSpPr>
          <p:cNvPr id="572" name="Google Shape;572;p41"/>
          <p:cNvSpPr txBox="1"/>
          <p:nvPr/>
        </p:nvSpPr>
        <p:spPr>
          <a:xfrm>
            <a:off x="1042950" y="1815813"/>
            <a:ext cx="1498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APIでDB</a:t>
            </a:r>
            <a:r>
              <a:rPr lang="ja"/>
              <a:t>操作</a:t>
            </a:r>
            <a:endParaRPr/>
          </a:p>
        </p:txBody>
      </p:sp>
      <p:sp>
        <p:nvSpPr>
          <p:cNvPr id="573" name="Google Shape;573;p41"/>
          <p:cNvSpPr txBox="1"/>
          <p:nvPr/>
        </p:nvSpPr>
        <p:spPr>
          <a:xfrm>
            <a:off x="2747350" y="4419925"/>
            <a:ext cx="9363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a:t>自動</a:t>
            </a:r>
            <a:endParaRPr/>
          </a:p>
          <a:p>
            <a:pPr indent="0" lvl="0" marL="0" rtl="0" algn="ctr">
              <a:spcBef>
                <a:spcPts val="0"/>
              </a:spcBef>
              <a:spcAft>
                <a:spcPts val="0"/>
              </a:spcAft>
              <a:buNone/>
            </a:pPr>
            <a:r>
              <a:rPr lang="ja"/>
              <a:t>デプロイ</a:t>
            </a:r>
            <a:endParaRPr/>
          </a:p>
        </p:txBody>
      </p:sp>
      <p:sp>
        <p:nvSpPr>
          <p:cNvPr id="574" name="Google Shape;574;p41"/>
          <p:cNvSpPr txBox="1"/>
          <p:nvPr/>
        </p:nvSpPr>
        <p:spPr>
          <a:xfrm>
            <a:off x="5884000" y="3667775"/>
            <a:ext cx="1630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Web表示部分</a:t>
            </a:r>
            <a:endParaRPr/>
          </a:p>
        </p:txBody>
      </p:sp>
      <p:pic>
        <p:nvPicPr>
          <p:cNvPr id="568" name="Google Shape;568;p41"/>
          <p:cNvPicPr preferRelativeResize="0"/>
          <p:nvPr/>
        </p:nvPicPr>
        <p:blipFill>
          <a:blip r:embed="rId15">
            <a:alphaModFix/>
          </a:blip>
          <a:stretch>
            <a:fillRect/>
          </a:stretch>
        </p:blipFill>
        <p:spPr>
          <a:xfrm>
            <a:off x="984876" y="4046788"/>
            <a:ext cx="746475" cy="746475"/>
          </a:xfrm>
          <a:prstGeom prst="rect">
            <a:avLst/>
          </a:prstGeom>
          <a:noFill/>
          <a:ln>
            <a:noFill/>
          </a:ln>
        </p:spPr>
      </p:pic>
      <p:cxnSp>
        <p:nvCxnSpPr>
          <p:cNvPr id="575" name="Google Shape;575;p41"/>
          <p:cNvCxnSpPr>
            <a:stCxn id="557" idx="1"/>
            <a:endCxn id="568" idx="3"/>
          </p:cNvCxnSpPr>
          <p:nvPr/>
        </p:nvCxnSpPr>
        <p:spPr>
          <a:xfrm rot="10800000">
            <a:off x="1731471" y="4420036"/>
            <a:ext cx="302400" cy="0"/>
          </a:xfrm>
          <a:prstGeom prst="straightConnector1">
            <a:avLst/>
          </a:prstGeom>
          <a:noFill/>
          <a:ln cap="flat" cmpd="sng" w="9525">
            <a:solidFill>
              <a:schemeClr val="dk2"/>
            </a:solidFill>
            <a:prstDash val="solid"/>
            <a:round/>
            <a:headEnd len="med" w="med" type="none"/>
            <a:tailEnd len="med" w="med" type="none"/>
          </a:ln>
        </p:spPr>
      </p:cxnSp>
      <p:pic>
        <p:nvPicPr>
          <p:cNvPr id="576" name="Google Shape;576;p41"/>
          <p:cNvPicPr preferRelativeResize="0"/>
          <p:nvPr/>
        </p:nvPicPr>
        <p:blipFill>
          <a:blip r:embed="rId16">
            <a:alphaModFix/>
          </a:blip>
          <a:stretch>
            <a:fillRect/>
          </a:stretch>
        </p:blipFill>
        <p:spPr>
          <a:xfrm>
            <a:off x="3351000" y="3017987"/>
            <a:ext cx="699650" cy="709947"/>
          </a:xfrm>
          <a:prstGeom prst="rect">
            <a:avLst/>
          </a:prstGeom>
          <a:noFill/>
          <a:ln>
            <a:noFill/>
          </a:ln>
        </p:spPr>
      </p:pic>
      <p:sp>
        <p:nvSpPr>
          <p:cNvPr id="577" name="Google Shape;577;p41"/>
          <p:cNvSpPr txBox="1"/>
          <p:nvPr/>
        </p:nvSpPr>
        <p:spPr>
          <a:xfrm>
            <a:off x="1277150" y="3454838"/>
            <a:ext cx="1498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チャット機能</a:t>
            </a:r>
            <a:endParaRPr/>
          </a:p>
        </p:txBody>
      </p:sp>
      <p:sp>
        <p:nvSpPr>
          <p:cNvPr id="578" name="Google Shape;578;p41"/>
          <p:cNvSpPr txBox="1"/>
          <p:nvPr/>
        </p:nvSpPr>
        <p:spPr>
          <a:xfrm>
            <a:off x="6556850" y="1925750"/>
            <a:ext cx="14988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アカウント</a:t>
            </a:r>
            <a:r>
              <a:rPr lang="ja"/>
              <a:t>情報</a:t>
            </a:r>
            <a:endParaRPr/>
          </a:p>
          <a:p>
            <a:pPr indent="0" lvl="0" marL="0" rtl="0" algn="l">
              <a:spcBef>
                <a:spcPts val="0"/>
              </a:spcBef>
              <a:spcAft>
                <a:spcPts val="0"/>
              </a:spcAft>
              <a:buNone/>
            </a:pPr>
            <a:r>
              <a:rPr lang="ja"/>
              <a:t>購入・出品履歴</a:t>
            </a:r>
            <a:endParaRPr/>
          </a:p>
          <a:p>
            <a:pPr indent="0" lvl="0" marL="0" rtl="0" algn="l">
              <a:spcBef>
                <a:spcPts val="0"/>
              </a:spcBef>
              <a:spcAft>
                <a:spcPts val="0"/>
              </a:spcAft>
              <a:buNone/>
            </a:pPr>
            <a:r>
              <a:rPr lang="ja"/>
              <a:t>チャット履歴</a:t>
            </a:r>
            <a:endParaRPr/>
          </a:p>
        </p:txBody>
      </p:sp>
      <p:cxnSp>
        <p:nvCxnSpPr>
          <p:cNvPr id="579" name="Google Shape;579;p41"/>
          <p:cNvCxnSpPr/>
          <p:nvPr/>
        </p:nvCxnSpPr>
        <p:spPr>
          <a:xfrm rot="10800000">
            <a:off x="6475175" y="-118138"/>
            <a:ext cx="1215600" cy="20439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41"/>
          <p:cNvCxnSpPr>
            <a:stCxn id="549" idx="0"/>
            <a:endCxn id="550" idx="1"/>
          </p:cNvCxnSpPr>
          <p:nvPr/>
        </p:nvCxnSpPr>
        <p:spPr>
          <a:xfrm rot="-5400000">
            <a:off x="1507937" y="568025"/>
            <a:ext cx="1123500" cy="2562900"/>
          </a:xfrm>
          <a:prstGeom prst="bentConnector2">
            <a:avLst/>
          </a:prstGeom>
          <a:noFill/>
          <a:ln cap="flat" cmpd="sng" w="9525">
            <a:solidFill>
              <a:schemeClr val="dk2"/>
            </a:solidFill>
            <a:prstDash val="solid"/>
            <a:round/>
            <a:headEnd len="med" w="med" type="none"/>
            <a:tailEnd len="med" w="med" type="none"/>
          </a:ln>
        </p:spPr>
      </p:cxnSp>
      <p:cxnSp>
        <p:nvCxnSpPr>
          <p:cNvPr id="581" name="Google Shape;581;p41"/>
          <p:cNvCxnSpPr>
            <a:stCxn id="553" idx="0"/>
            <a:endCxn id="550" idx="3"/>
          </p:cNvCxnSpPr>
          <p:nvPr/>
        </p:nvCxnSpPr>
        <p:spPr>
          <a:xfrm flipH="1" rot="5400000">
            <a:off x="4745580" y="592843"/>
            <a:ext cx="605400" cy="1995000"/>
          </a:xfrm>
          <a:prstGeom prst="bentConnector2">
            <a:avLst/>
          </a:prstGeom>
          <a:noFill/>
          <a:ln cap="flat" cmpd="sng" w="9525">
            <a:solidFill>
              <a:schemeClr val="dk2"/>
            </a:solidFill>
            <a:prstDash val="solid"/>
            <a:round/>
            <a:headEnd len="med" w="med" type="none"/>
            <a:tailEnd len="med" w="med" type="none"/>
          </a:ln>
        </p:spPr>
      </p:cxnSp>
      <p:cxnSp>
        <p:nvCxnSpPr>
          <p:cNvPr id="582" name="Google Shape;582;p41"/>
          <p:cNvCxnSpPr>
            <a:stCxn id="553" idx="2"/>
            <a:endCxn id="576" idx="3"/>
          </p:cNvCxnSpPr>
          <p:nvPr/>
        </p:nvCxnSpPr>
        <p:spPr>
          <a:xfrm rot="5400000">
            <a:off x="4651530" y="1978779"/>
            <a:ext cx="793500" cy="1995000"/>
          </a:xfrm>
          <a:prstGeom prst="bentConnector2">
            <a:avLst/>
          </a:prstGeom>
          <a:noFill/>
          <a:ln cap="flat" cmpd="sng" w="9525">
            <a:solidFill>
              <a:schemeClr val="dk2"/>
            </a:solidFill>
            <a:prstDash val="solid"/>
            <a:round/>
            <a:headEnd len="med" w="med" type="none"/>
            <a:tailEnd len="med" w="med" type="none"/>
          </a:ln>
        </p:spPr>
      </p:cxnSp>
      <p:cxnSp>
        <p:nvCxnSpPr>
          <p:cNvPr id="583" name="Google Shape;583;p41"/>
          <p:cNvCxnSpPr>
            <a:stCxn id="576" idx="1"/>
            <a:endCxn id="549" idx="2"/>
          </p:cNvCxnSpPr>
          <p:nvPr/>
        </p:nvCxnSpPr>
        <p:spPr>
          <a:xfrm rot="10800000">
            <a:off x="788100" y="3157561"/>
            <a:ext cx="2562900" cy="2154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NGAP </a:t>
            </a:r>
            <a:r>
              <a:rPr lang="ja"/>
              <a:t>メンバー紹介</a:t>
            </a:r>
            <a:endParaRPr/>
          </a:p>
          <a:p>
            <a:pPr indent="0" lvl="0" marL="0" rtl="0" algn="l">
              <a:spcBef>
                <a:spcPts val="0"/>
              </a:spcBef>
              <a:spcAft>
                <a:spcPts val="0"/>
              </a:spcAft>
              <a:buNone/>
            </a:pPr>
            <a:r>
              <a:t/>
            </a:r>
            <a:endParaRPr/>
          </a:p>
        </p:txBody>
      </p:sp>
      <p:pic>
        <p:nvPicPr>
          <p:cNvPr id="86" name="Google Shape;86;p15"/>
          <p:cNvPicPr preferRelativeResize="0"/>
          <p:nvPr/>
        </p:nvPicPr>
        <p:blipFill rotWithShape="1">
          <a:blip r:embed="rId3">
            <a:alphaModFix/>
          </a:blip>
          <a:srcRect b="26883" l="24358" r="55355" t="41185"/>
          <a:stretch/>
        </p:blipFill>
        <p:spPr>
          <a:xfrm>
            <a:off x="5548346" y="1173750"/>
            <a:ext cx="1150525" cy="1113600"/>
          </a:xfrm>
          <a:prstGeom prst="rect">
            <a:avLst/>
          </a:prstGeom>
          <a:noFill/>
          <a:ln>
            <a:noFill/>
          </a:ln>
        </p:spPr>
      </p:pic>
      <p:pic>
        <p:nvPicPr>
          <p:cNvPr id="87" name="Google Shape;87;p15"/>
          <p:cNvPicPr preferRelativeResize="0"/>
          <p:nvPr/>
        </p:nvPicPr>
        <p:blipFill rotWithShape="1">
          <a:blip r:embed="rId4">
            <a:alphaModFix/>
          </a:blip>
          <a:srcRect b="0" l="21311" r="10096" t="0"/>
          <a:stretch/>
        </p:blipFill>
        <p:spPr>
          <a:xfrm>
            <a:off x="3832154" y="1138113"/>
            <a:ext cx="1219410" cy="1184898"/>
          </a:xfrm>
          <a:prstGeom prst="rect">
            <a:avLst/>
          </a:prstGeom>
          <a:noFill/>
          <a:ln>
            <a:noFill/>
          </a:ln>
        </p:spPr>
      </p:pic>
      <p:pic>
        <p:nvPicPr>
          <p:cNvPr id="88" name="Google Shape;88;p15"/>
          <p:cNvPicPr preferRelativeResize="0"/>
          <p:nvPr/>
        </p:nvPicPr>
        <p:blipFill rotWithShape="1">
          <a:blip r:embed="rId5">
            <a:alphaModFix/>
          </a:blip>
          <a:srcRect b="0" l="9170" r="16397" t="0"/>
          <a:stretch/>
        </p:blipFill>
        <p:spPr>
          <a:xfrm>
            <a:off x="2112780" y="1077913"/>
            <a:ext cx="1322852" cy="1184900"/>
          </a:xfrm>
          <a:prstGeom prst="rect">
            <a:avLst/>
          </a:prstGeom>
          <a:noFill/>
          <a:ln>
            <a:noFill/>
          </a:ln>
        </p:spPr>
      </p:pic>
      <p:pic>
        <p:nvPicPr>
          <p:cNvPr id="89" name="Google Shape;89;p15"/>
          <p:cNvPicPr preferRelativeResize="0"/>
          <p:nvPr/>
        </p:nvPicPr>
        <p:blipFill>
          <a:blip r:embed="rId6">
            <a:alphaModFix/>
          </a:blip>
          <a:stretch>
            <a:fillRect/>
          </a:stretch>
        </p:blipFill>
        <p:spPr>
          <a:xfrm>
            <a:off x="368875" y="994863"/>
            <a:ext cx="1579849" cy="1184900"/>
          </a:xfrm>
          <a:prstGeom prst="rect">
            <a:avLst/>
          </a:prstGeom>
          <a:noFill/>
          <a:ln>
            <a:noFill/>
          </a:ln>
        </p:spPr>
      </p:pic>
      <p:pic>
        <p:nvPicPr>
          <p:cNvPr id="90" name="Google Shape;90;p15"/>
          <p:cNvPicPr preferRelativeResize="0"/>
          <p:nvPr/>
        </p:nvPicPr>
        <p:blipFill rotWithShape="1">
          <a:blip r:embed="rId7">
            <a:alphaModFix/>
          </a:blip>
          <a:srcRect b="6454" l="10602" r="12621" t="0"/>
          <a:stretch/>
        </p:blipFill>
        <p:spPr>
          <a:xfrm>
            <a:off x="798562" y="2762200"/>
            <a:ext cx="1579825" cy="1500351"/>
          </a:xfrm>
          <a:prstGeom prst="rect">
            <a:avLst/>
          </a:prstGeom>
          <a:noFill/>
          <a:ln>
            <a:noFill/>
          </a:ln>
        </p:spPr>
      </p:pic>
      <p:sp>
        <p:nvSpPr>
          <p:cNvPr id="91" name="Google Shape;91;p15"/>
          <p:cNvSpPr txBox="1"/>
          <p:nvPr/>
        </p:nvSpPr>
        <p:spPr>
          <a:xfrm>
            <a:off x="316650" y="2323000"/>
            <a:ext cx="15798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800">
                <a:solidFill>
                  <a:schemeClr val="dk1"/>
                </a:solidFill>
                <a:latin typeface="HiraMaruProN-W4"/>
                <a:ea typeface="HiraMaruProN-W4"/>
                <a:cs typeface="HiraMaruProN-W4"/>
                <a:sym typeface="HiraMaruProN-W4"/>
              </a:rPr>
              <a:t>たくみん</a:t>
            </a:r>
            <a:endParaRPr sz="1800">
              <a:latin typeface="HiraMaruProN-W4"/>
              <a:ea typeface="HiraMaruProN-W4"/>
              <a:cs typeface="HiraMaruProN-W4"/>
              <a:sym typeface="HiraMaruProN-W4"/>
            </a:endParaRPr>
          </a:p>
        </p:txBody>
      </p:sp>
      <p:sp>
        <p:nvSpPr>
          <p:cNvPr id="92" name="Google Shape;92;p15"/>
          <p:cNvSpPr txBox="1"/>
          <p:nvPr/>
        </p:nvSpPr>
        <p:spPr>
          <a:xfrm>
            <a:off x="2112706"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おっしー</a:t>
            </a:r>
            <a:endParaRPr sz="1800">
              <a:latin typeface="HiraMaruProN-W4"/>
              <a:ea typeface="HiraMaruProN-W4"/>
              <a:cs typeface="HiraMaruProN-W4"/>
              <a:sym typeface="HiraMaruProN-W4"/>
            </a:endParaRPr>
          </a:p>
        </p:txBody>
      </p:sp>
      <p:sp>
        <p:nvSpPr>
          <p:cNvPr id="93" name="Google Shape;93;p15"/>
          <p:cNvSpPr txBox="1"/>
          <p:nvPr/>
        </p:nvSpPr>
        <p:spPr>
          <a:xfrm>
            <a:off x="3728109"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たかはる</a:t>
            </a:r>
            <a:endParaRPr sz="1800">
              <a:latin typeface="HiraMaruProN-W4"/>
              <a:ea typeface="HiraMaruProN-W4"/>
              <a:cs typeface="HiraMaruProN-W4"/>
              <a:sym typeface="HiraMaruProN-W4"/>
            </a:endParaRPr>
          </a:p>
        </p:txBody>
      </p:sp>
      <p:sp>
        <p:nvSpPr>
          <p:cNvPr id="94" name="Google Shape;94;p15"/>
          <p:cNvSpPr txBox="1"/>
          <p:nvPr/>
        </p:nvSpPr>
        <p:spPr>
          <a:xfrm>
            <a:off x="5462109" y="2322988"/>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ひろたん</a:t>
            </a:r>
            <a:endParaRPr sz="1800">
              <a:latin typeface="HiraMaruProN-W4"/>
              <a:ea typeface="HiraMaruProN-W4"/>
              <a:cs typeface="HiraMaruProN-W4"/>
              <a:sym typeface="HiraMaruProN-W4"/>
            </a:endParaRPr>
          </a:p>
        </p:txBody>
      </p:sp>
      <p:sp>
        <p:nvSpPr>
          <p:cNvPr id="95" name="Google Shape;95;p15"/>
          <p:cNvSpPr txBox="1"/>
          <p:nvPr/>
        </p:nvSpPr>
        <p:spPr>
          <a:xfrm>
            <a:off x="926962"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とっくん</a:t>
            </a:r>
            <a:endParaRPr sz="1800">
              <a:latin typeface="HiraMaruProN-W4"/>
              <a:ea typeface="HiraMaruProN-W4"/>
              <a:cs typeface="HiraMaruProN-W4"/>
              <a:sym typeface="HiraMaruProN-W4"/>
            </a:endParaRPr>
          </a:p>
        </p:txBody>
      </p:sp>
      <p:pic>
        <p:nvPicPr>
          <p:cNvPr id="96" name="Google Shape;96;p15"/>
          <p:cNvPicPr preferRelativeResize="0"/>
          <p:nvPr/>
        </p:nvPicPr>
        <p:blipFill>
          <a:blip r:embed="rId8">
            <a:alphaModFix/>
          </a:blip>
          <a:stretch>
            <a:fillRect/>
          </a:stretch>
        </p:blipFill>
        <p:spPr>
          <a:xfrm>
            <a:off x="2870181" y="2924238"/>
            <a:ext cx="1579825" cy="1338299"/>
          </a:xfrm>
          <a:prstGeom prst="rect">
            <a:avLst/>
          </a:prstGeom>
          <a:noFill/>
          <a:ln>
            <a:noFill/>
          </a:ln>
        </p:spPr>
      </p:pic>
      <p:sp>
        <p:nvSpPr>
          <p:cNvPr id="97" name="Google Shape;97;p15"/>
          <p:cNvSpPr txBox="1"/>
          <p:nvPr/>
        </p:nvSpPr>
        <p:spPr>
          <a:xfrm>
            <a:off x="2813206" y="4230400"/>
            <a:ext cx="18222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あかほっしー</a:t>
            </a:r>
            <a:endParaRPr sz="1800">
              <a:latin typeface="HiraMaruProN-W4"/>
              <a:ea typeface="HiraMaruProN-W4"/>
              <a:cs typeface="HiraMaruProN-W4"/>
              <a:sym typeface="HiraMaruProN-W4"/>
            </a:endParaRPr>
          </a:p>
        </p:txBody>
      </p:sp>
      <p:pic>
        <p:nvPicPr>
          <p:cNvPr id="98" name="Google Shape;98;p15"/>
          <p:cNvPicPr preferRelativeResize="0"/>
          <p:nvPr/>
        </p:nvPicPr>
        <p:blipFill rotWithShape="1">
          <a:blip r:embed="rId9">
            <a:alphaModFix/>
          </a:blip>
          <a:srcRect b="0" l="0" r="0" t="0"/>
          <a:stretch/>
        </p:blipFill>
        <p:spPr>
          <a:xfrm>
            <a:off x="5070225" y="3035925"/>
            <a:ext cx="1484550" cy="965250"/>
          </a:xfrm>
          <a:prstGeom prst="rect">
            <a:avLst/>
          </a:prstGeom>
          <a:noFill/>
          <a:ln>
            <a:noFill/>
          </a:ln>
        </p:spPr>
      </p:pic>
      <p:sp>
        <p:nvSpPr>
          <p:cNvPr id="99" name="Google Shape;99;p15"/>
          <p:cNvSpPr txBox="1"/>
          <p:nvPr/>
        </p:nvSpPr>
        <p:spPr>
          <a:xfrm>
            <a:off x="5193146"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こうへい</a:t>
            </a:r>
            <a:endParaRPr sz="1800">
              <a:latin typeface="HiraMaruProN-W4"/>
              <a:ea typeface="HiraMaruProN-W4"/>
              <a:cs typeface="HiraMaruProN-W4"/>
              <a:sym typeface="HiraMaruProN-W4"/>
            </a:endParaRPr>
          </a:p>
        </p:txBody>
      </p:sp>
      <p:sp>
        <p:nvSpPr>
          <p:cNvPr id="100" name="Google Shape;100;p15"/>
          <p:cNvSpPr txBox="1"/>
          <p:nvPr/>
        </p:nvSpPr>
        <p:spPr>
          <a:xfrm>
            <a:off x="554350" y="4637875"/>
            <a:ext cx="6339900" cy="393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t>次世代自動化開発本部 オペレーション技術開発部</a:t>
            </a:r>
            <a:endParaRPr sz="1800"/>
          </a:p>
        </p:txBody>
      </p:sp>
      <p:pic>
        <p:nvPicPr>
          <p:cNvPr id="101" name="Google Shape;101;p15"/>
          <p:cNvPicPr preferRelativeResize="0"/>
          <p:nvPr/>
        </p:nvPicPr>
        <p:blipFill>
          <a:blip r:embed="rId10">
            <a:alphaModFix/>
          </a:blip>
          <a:stretch>
            <a:fillRect/>
          </a:stretch>
        </p:blipFill>
        <p:spPr>
          <a:xfrm>
            <a:off x="9741191" y="174575"/>
            <a:ext cx="1080359" cy="1113600"/>
          </a:xfrm>
          <a:prstGeom prst="rect">
            <a:avLst/>
          </a:prstGeom>
          <a:noFill/>
          <a:ln>
            <a:noFill/>
          </a:ln>
        </p:spPr>
      </p:pic>
      <p:sp>
        <p:nvSpPr>
          <p:cNvPr id="102" name="Google Shape;102;p15"/>
          <p:cNvSpPr txBox="1"/>
          <p:nvPr/>
        </p:nvSpPr>
        <p:spPr>
          <a:xfrm>
            <a:off x="7091052" y="4637875"/>
            <a:ext cx="1640100" cy="393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800"/>
              <a:t>チューター</a:t>
            </a:r>
            <a:endParaRPr sz="1800"/>
          </a:p>
        </p:txBody>
      </p:sp>
      <p:pic>
        <p:nvPicPr>
          <p:cNvPr id="103" name="Google Shape;103;p15"/>
          <p:cNvPicPr preferRelativeResize="0"/>
          <p:nvPr/>
        </p:nvPicPr>
        <p:blipFill>
          <a:blip r:embed="rId11">
            <a:alphaModFix/>
          </a:blip>
          <a:stretch>
            <a:fillRect/>
          </a:stretch>
        </p:blipFill>
        <p:spPr>
          <a:xfrm>
            <a:off x="7249700" y="3233483"/>
            <a:ext cx="1322849" cy="849994"/>
          </a:xfrm>
          <a:prstGeom prst="rect">
            <a:avLst/>
          </a:prstGeom>
          <a:noFill/>
          <a:ln>
            <a:noFill/>
          </a:ln>
        </p:spPr>
      </p:pic>
      <p:sp>
        <p:nvSpPr>
          <p:cNvPr id="104" name="Google Shape;104;p15"/>
          <p:cNvSpPr txBox="1"/>
          <p:nvPr/>
        </p:nvSpPr>
        <p:spPr>
          <a:xfrm>
            <a:off x="7249596" y="4230400"/>
            <a:ext cx="13230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曽田さん</a:t>
            </a:r>
            <a:endParaRPr sz="1800">
              <a:latin typeface="HiraMaruProN-W4"/>
              <a:ea typeface="HiraMaruProN-W4"/>
              <a:cs typeface="HiraMaruProN-W4"/>
              <a:sym typeface="HiraMaruProN-W4"/>
            </a:endParaRPr>
          </a:p>
        </p:txBody>
      </p:sp>
      <p:sp>
        <p:nvSpPr>
          <p:cNvPr id="105" name="Google Shape;105;p15"/>
          <p:cNvSpPr txBox="1"/>
          <p:nvPr/>
        </p:nvSpPr>
        <p:spPr>
          <a:xfrm>
            <a:off x="7195625" y="2316663"/>
            <a:ext cx="14847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ja" sz="1800">
                <a:solidFill>
                  <a:schemeClr val="dk1"/>
                </a:solidFill>
                <a:latin typeface="HiraMaruProN-W4"/>
                <a:ea typeface="HiraMaruProN-W4"/>
                <a:cs typeface="HiraMaruProN-W4"/>
                <a:sym typeface="HiraMaruProN-W4"/>
              </a:rPr>
              <a:t>中谷さん</a:t>
            </a:r>
            <a:endParaRPr sz="1800">
              <a:latin typeface="HiraMaruProN-W4"/>
              <a:ea typeface="HiraMaruProN-W4"/>
              <a:cs typeface="HiraMaruProN-W4"/>
              <a:sym typeface="HiraMaruProN-W4"/>
            </a:endParaRPr>
          </a:p>
        </p:txBody>
      </p:sp>
      <p:pic>
        <p:nvPicPr>
          <p:cNvPr id="106" name="Google Shape;106;p15"/>
          <p:cNvPicPr preferRelativeResize="0"/>
          <p:nvPr/>
        </p:nvPicPr>
        <p:blipFill rotWithShape="1">
          <a:blip r:embed="rId12">
            <a:alphaModFix/>
          </a:blip>
          <a:srcRect b="0" l="10693" r="24732" t="0"/>
          <a:stretch/>
        </p:blipFill>
        <p:spPr>
          <a:xfrm>
            <a:off x="7370950" y="1173762"/>
            <a:ext cx="1080350" cy="1113600"/>
          </a:xfrm>
          <a:prstGeom prst="rect">
            <a:avLst/>
          </a:prstGeom>
          <a:noFill/>
          <a:ln>
            <a:noFill/>
          </a:ln>
        </p:spPr>
      </p:pic>
      <p:pic>
        <p:nvPicPr>
          <p:cNvPr id="107" name="Google Shape;107;p15"/>
          <p:cNvPicPr preferRelativeResize="0"/>
          <p:nvPr/>
        </p:nvPicPr>
        <p:blipFill>
          <a:blip r:embed="rId13">
            <a:alphaModFix/>
          </a:blip>
          <a:stretch>
            <a:fillRect/>
          </a:stretch>
        </p:blipFill>
        <p:spPr>
          <a:xfrm>
            <a:off x="8063650" y="0"/>
            <a:ext cx="1080350" cy="1080350"/>
          </a:xfrm>
          <a:prstGeom prst="rect">
            <a:avLst/>
          </a:prstGeom>
          <a:noFill/>
          <a:ln>
            <a:noFill/>
          </a:ln>
        </p:spPr>
      </p:pic>
      <p:sp>
        <p:nvSpPr>
          <p:cNvPr id="108" name="Google Shape;10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7" name="Shape 587"/>
        <p:cNvGrpSpPr/>
        <p:nvPr/>
      </p:nvGrpSpPr>
      <p:grpSpPr>
        <a:xfrm>
          <a:off x="0" y="0"/>
          <a:ext cx="0" cy="0"/>
          <a:chOff x="0" y="0"/>
          <a:chExt cx="0" cy="0"/>
        </a:xfrm>
      </p:grpSpPr>
      <p:sp>
        <p:nvSpPr>
          <p:cNvPr id="588" name="Google Shape;588;p42"/>
          <p:cNvSpPr/>
          <p:nvPr/>
        </p:nvSpPr>
        <p:spPr>
          <a:xfrm>
            <a:off x="4674625" y="2949225"/>
            <a:ext cx="3937800" cy="180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r>
              <a:rPr lang="ja">
                <a:highlight>
                  <a:schemeClr val="lt2"/>
                </a:highlight>
              </a:rPr>
              <a:t>Account</a:t>
            </a:r>
            <a:endParaRPr>
              <a:highlight>
                <a:schemeClr val="lt2"/>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9" name="Google Shape;589;p42"/>
          <p:cNvSpPr/>
          <p:nvPr/>
        </p:nvSpPr>
        <p:spPr>
          <a:xfrm>
            <a:off x="4674625" y="1024238"/>
            <a:ext cx="3937800" cy="180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Hobby(趣味を楽しむ、紹介する)</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0" name="Google Shape;590;p42"/>
          <p:cNvSpPr/>
          <p:nvPr/>
        </p:nvSpPr>
        <p:spPr>
          <a:xfrm>
            <a:off x="572000" y="1024250"/>
            <a:ext cx="3937800" cy="180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Happy(</a:t>
            </a:r>
            <a:r>
              <a:rPr lang="ja"/>
              <a:t>趣味を探す</a:t>
            </a:r>
            <a:r>
              <a:rPr lang="ja"/>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1" name="Google Shape;591;p42"/>
          <p:cNvSpPr/>
          <p:nvPr/>
        </p:nvSpPr>
        <p:spPr>
          <a:xfrm>
            <a:off x="571825" y="2949225"/>
            <a:ext cx="3937800" cy="180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Lobby(趣味を共有する)</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2" name="Google Shape;592;p42"/>
          <p:cNvSpPr txBox="1"/>
          <p:nvPr>
            <p:ph type="title"/>
          </p:nvPr>
        </p:nvSpPr>
        <p:spPr>
          <a:xfrm>
            <a:off x="311700" y="332575"/>
            <a:ext cx="8520600" cy="572700"/>
          </a:xfrm>
          <a:prstGeom prst="rect">
            <a:avLst/>
          </a:prstGeom>
          <a:ln cap="flat" cmpd="sng" w="9525">
            <a:solidFill>
              <a:srgbClr val="000000"/>
            </a:solidFill>
            <a:prstDash val="dashDot"/>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各サービスのDB間の動作</a:t>
            </a:r>
            <a:endParaRPr/>
          </a:p>
        </p:txBody>
      </p:sp>
      <p:sp>
        <p:nvSpPr>
          <p:cNvPr id="593" name="Google Shape;59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594" name="Google Shape;594;p42"/>
          <p:cNvPicPr preferRelativeResize="0"/>
          <p:nvPr/>
        </p:nvPicPr>
        <p:blipFill>
          <a:blip r:embed="rId3">
            <a:alphaModFix/>
          </a:blip>
          <a:stretch>
            <a:fillRect/>
          </a:stretch>
        </p:blipFill>
        <p:spPr>
          <a:xfrm>
            <a:off x="4136700" y="2456875"/>
            <a:ext cx="746475" cy="746475"/>
          </a:xfrm>
          <a:prstGeom prst="rect">
            <a:avLst/>
          </a:prstGeom>
          <a:noFill/>
          <a:ln>
            <a:noFill/>
          </a:ln>
        </p:spPr>
      </p:pic>
      <p:pic>
        <p:nvPicPr>
          <p:cNvPr id="595" name="Google Shape;595;p42"/>
          <p:cNvPicPr preferRelativeResize="0"/>
          <p:nvPr/>
        </p:nvPicPr>
        <p:blipFill>
          <a:blip r:embed="rId4">
            <a:alphaModFix/>
          </a:blip>
          <a:stretch>
            <a:fillRect/>
          </a:stretch>
        </p:blipFill>
        <p:spPr>
          <a:xfrm>
            <a:off x="4255238" y="2581150"/>
            <a:ext cx="509400" cy="393600"/>
          </a:xfrm>
          <a:prstGeom prst="ellipse">
            <a:avLst/>
          </a:prstGeom>
          <a:noFill/>
          <a:ln>
            <a:noFill/>
          </a:ln>
        </p:spPr>
      </p:pic>
      <p:pic>
        <p:nvPicPr>
          <p:cNvPr id="596" name="Google Shape;596;p42"/>
          <p:cNvPicPr preferRelativeResize="0"/>
          <p:nvPr/>
        </p:nvPicPr>
        <p:blipFill rotWithShape="1">
          <a:blip r:embed="rId5">
            <a:alphaModFix/>
          </a:blip>
          <a:srcRect b="0" l="0" r="0" t="0"/>
          <a:stretch/>
        </p:blipFill>
        <p:spPr>
          <a:xfrm>
            <a:off x="628677" y="1677348"/>
            <a:ext cx="509400" cy="499790"/>
          </a:xfrm>
          <a:prstGeom prst="rect">
            <a:avLst/>
          </a:prstGeom>
          <a:noFill/>
          <a:ln>
            <a:noFill/>
          </a:ln>
        </p:spPr>
      </p:pic>
      <p:pic>
        <p:nvPicPr>
          <p:cNvPr id="597" name="Google Shape;597;p42"/>
          <p:cNvPicPr preferRelativeResize="0"/>
          <p:nvPr/>
        </p:nvPicPr>
        <p:blipFill rotWithShape="1">
          <a:blip r:embed="rId6">
            <a:alphaModFix/>
          </a:blip>
          <a:srcRect b="0" l="0" r="0" t="0"/>
          <a:stretch/>
        </p:blipFill>
        <p:spPr>
          <a:xfrm>
            <a:off x="739327" y="3700423"/>
            <a:ext cx="509400" cy="499790"/>
          </a:xfrm>
          <a:prstGeom prst="rect">
            <a:avLst/>
          </a:prstGeom>
          <a:noFill/>
          <a:ln>
            <a:noFill/>
          </a:ln>
        </p:spPr>
      </p:pic>
      <p:pic>
        <p:nvPicPr>
          <p:cNvPr id="598" name="Google Shape;598;p42"/>
          <p:cNvPicPr preferRelativeResize="0"/>
          <p:nvPr/>
        </p:nvPicPr>
        <p:blipFill rotWithShape="1">
          <a:blip r:embed="rId7">
            <a:alphaModFix/>
          </a:blip>
          <a:srcRect b="0" l="0" r="0" t="0"/>
          <a:stretch/>
        </p:blipFill>
        <p:spPr>
          <a:xfrm>
            <a:off x="7848315" y="3699686"/>
            <a:ext cx="510900" cy="501279"/>
          </a:xfrm>
          <a:prstGeom prst="rect">
            <a:avLst/>
          </a:prstGeom>
          <a:noFill/>
          <a:ln>
            <a:noFill/>
          </a:ln>
        </p:spPr>
      </p:pic>
      <p:sp>
        <p:nvSpPr>
          <p:cNvPr id="599" name="Google Shape;599;p42"/>
          <p:cNvSpPr txBox="1"/>
          <p:nvPr/>
        </p:nvSpPr>
        <p:spPr>
          <a:xfrm>
            <a:off x="7591822" y="2949225"/>
            <a:ext cx="1176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アカウン</a:t>
            </a:r>
            <a:r>
              <a:rPr lang="ja">
                <a:solidFill>
                  <a:schemeClr val="dk1"/>
                </a:solidFill>
                <a:highlight>
                  <a:srgbClr val="FCE5CD"/>
                </a:highlight>
              </a:rPr>
              <a:t>ト</a:t>
            </a:r>
            <a:r>
              <a:rPr lang="ja">
                <a:highlight>
                  <a:srgbClr val="FCE5CD"/>
                </a:highlight>
              </a:rPr>
              <a:t>作成</a:t>
            </a:r>
            <a:endParaRPr>
              <a:highlight>
                <a:srgbClr val="FCE5CD"/>
              </a:highlight>
            </a:endParaRPr>
          </a:p>
        </p:txBody>
      </p:sp>
      <p:cxnSp>
        <p:nvCxnSpPr>
          <p:cNvPr id="600" name="Google Shape;600;p42"/>
          <p:cNvCxnSpPr/>
          <p:nvPr/>
        </p:nvCxnSpPr>
        <p:spPr>
          <a:xfrm>
            <a:off x="7230525" y="3073400"/>
            <a:ext cx="0" cy="1625700"/>
          </a:xfrm>
          <a:prstGeom prst="straightConnector1">
            <a:avLst/>
          </a:prstGeom>
          <a:noFill/>
          <a:ln cap="flat" cmpd="sng" w="9525">
            <a:solidFill>
              <a:schemeClr val="dk2"/>
            </a:solidFill>
            <a:prstDash val="dash"/>
            <a:round/>
            <a:headEnd len="med" w="med" type="none"/>
            <a:tailEnd len="med" w="med" type="none"/>
          </a:ln>
        </p:spPr>
      </p:cxnSp>
      <p:pic>
        <p:nvPicPr>
          <p:cNvPr id="601" name="Google Shape;601;p42"/>
          <p:cNvPicPr preferRelativeResize="0"/>
          <p:nvPr/>
        </p:nvPicPr>
        <p:blipFill rotWithShape="1">
          <a:blip r:embed="rId8">
            <a:alphaModFix/>
          </a:blip>
          <a:srcRect b="0" l="0" r="0" t="0"/>
          <a:stretch/>
        </p:blipFill>
        <p:spPr>
          <a:xfrm>
            <a:off x="6852952" y="3892727"/>
            <a:ext cx="606225" cy="594800"/>
          </a:xfrm>
          <a:prstGeom prst="rect">
            <a:avLst/>
          </a:prstGeom>
          <a:noFill/>
          <a:ln>
            <a:noFill/>
          </a:ln>
        </p:spPr>
      </p:pic>
      <p:cxnSp>
        <p:nvCxnSpPr>
          <p:cNvPr id="602" name="Google Shape;602;p42"/>
          <p:cNvCxnSpPr>
            <a:stCxn id="598" idx="1"/>
            <a:endCxn id="601" idx="3"/>
          </p:cNvCxnSpPr>
          <p:nvPr/>
        </p:nvCxnSpPr>
        <p:spPr>
          <a:xfrm flipH="1">
            <a:off x="7459215" y="3950326"/>
            <a:ext cx="389100" cy="239700"/>
          </a:xfrm>
          <a:prstGeom prst="straightConnector1">
            <a:avLst/>
          </a:prstGeom>
          <a:noFill/>
          <a:ln cap="flat" cmpd="sng" w="9525">
            <a:solidFill>
              <a:schemeClr val="dk2"/>
            </a:solidFill>
            <a:prstDash val="solid"/>
            <a:round/>
            <a:headEnd len="med" w="med" type="triangle"/>
            <a:tailEnd len="med" w="med" type="triangle"/>
          </a:ln>
        </p:spPr>
      </p:cxnSp>
      <p:sp>
        <p:nvSpPr>
          <p:cNvPr id="603" name="Google Shape;603;p42"/>
          <p:cNvSpPr txBox="1"/>
          <p:nvPr/>
        </p:nvSpPr>
        <p:spPr>
          <a:xfrm>
            <a:off x="7515622" y="4232000"/>
            <a:ext cx="1176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登録・連携</a:t>
            </a:r>
            <a:endParaRPr/>
          </a:p>
        </p:txBody>
      </p:sp>
      <p:pic>
        <p:nvPicPr>
          <p:cNvPr id="604" name="Google Shape;604;p42"/>
          <p:cNvPicPr preferRelativeResize="0"/>
          <p:nvPr/>
        </p:nvPicPr>
        <p:blipFill rotWithShape="1">
          <a:blip r:embed="rId9">
            <a:alphaModFix/>
          </a:blip>
          <a:srcRect b="0" l="0" r="0" t="0"/>
          <a:stretch/>
        </p:blipFill>
        <p:spPr>
          <a:xfrm>
            <a:off x="5470588" y="3993804"/>
            <a:ext cx="400175" cy="392634"/>
          </a:xfrm>
          <a:prstGeom prst="rect">
            <a:avLst/>
          </a:prstGeom>
          <a:noFill/>
          <a:ln>
            <a:noFill/>
          </a:ln>
        </p:spPr>
      </p:pic>
      <p:sp>
        <p:nvSpPr>
          <p:cNvPr id="605" name="Google Shape;605;p42"/>
          <p:cNvSpPr txBox="1"/>
          <p:nvPr/>
        </p:nvSpPr>
        <p:spPr>
          <a:xfrm>
            <a:off x="5771872" y="2873025"/>
            <a:ext cx="1176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アカウント</a:t>
            </a:r>
            <a:r>
              <a:rPr lang="ja">
                <a:highlight>
                  <a:srgbClr val="FCE5CD"/>
                </a:highlight>
              </a:rPr>
              <a:t>編集・表示</a:t>
            </a:r>
            <a:endParaRPr>
              <a:highlight>
                <a:srgbClr val="FCE5CD"/>
              </a:highlight>
            </a:endParaRPr>
          </a:p>
        </p:txBody>
      </p:sp>
      <p:pic>
        <p:nvPicPr>
          <p:cNvPr id="606" name="Google Shape;606;p42"/>
          <p:cNvPicPr preferRelativeResize="0"/>
          <p:nvPr/>
        </p:nvPicPr>
        <p:blipFill>
          <a:blip r:embed="rId10">
            <a:alphaModFix/>
          </a:blip>
          <a:stretch>
            <a:fillRect/>
          </a:stretch>
        </p:blipFill>
        <p:spPr>
          <a:xfrm>
            <a:off x="5855139" y="3433425"/>
            <a:ext cx="400184" cy="400184"/>
          </a:xfrm>
          <a:prstGeom prst="rect">
            <a:avLst/>
          </a:prstGeom>
          <a:noFill/>
          <a:ln>
            <a:noFill/>
          </a:ln>
        </p:spPr>
      </p:pic>
      <p:cxnSp>
        <p:nvCxnSpPr>
          <p:cNvPr id="607" name="Google Shape;607;p42"/>
          <p:cNvCxnSpPr>
            <a:stCxn id="604" idx="3"/>
          </p:cNvCxnSpPr>
          <p:nvPr/>
        </p:nvCxnSpPr>
        <p:spPr>
          <a:xfrm>
            <a:off x="5870763" y="4190121"/>
            <a:ext cx="982200" cy="24000"/>
          </a:xfrm>
          <a:prstGeom prst="straightConnector1">
            <a:avLst/>
          </a:prstGeom>
          <a:noFill/>
          <a:ln cap="flat" cmpd="sng" w="9525">
            <a:solidFill>
              <a:schemeClr val="dk2"/>
            </a:solidFill>
            <a:prstDash val="solid"/>
            <a:round/>
            <a:headEnd len="med" w="med" type="none"/>
            <a:tailEnd len="med" w="med" type="triangle"/>
          </a:ln>
        </p:spPr>
      </p:cxnSp>
      <p:cxnSp>
        <p:nvCxnSpPr>
          <p:cNvPr id="608" name="Google Shape;608;p42"/>
          <p:cNvCxnSpPr>
            <a:stCxn id="606" idx="1"/>
            <a:endCxn id="604" idx="0"/>
          </p:cNvCxnSpPr>
          <p:nvPr/>
        </p:nvCxnSpPr>
        <p:spPr>
          <a:xfrm flipH="1">
            <a:off x="5670639" y="3633517"/>
            <a:ext cx="184500" cy="360300"/>
          </a:xfrm>
          <a:prstGeom prst="bentConnector2">
            <a:avLst/>
          </a:prstGeom>
          <a:noFill/>
          <a:ln cap="flat" cmpd="sng" w="9525">
            <a:solidFill>
              <a:schemeClr val="dk2"/>
            </a:solidFill>
            <a:prstDash val="solid"/>
            <a:round/>
            <a:headEnd len="med" w="med" type="none"/>
            <a:tailEnd len="med" w="med" type="triangle"/>
          </a:ln>
        </p:spPr>
      </p:cxnSp>
      <p:sp>
        <p:nvSpPr>
          <p:cNvPr id="609" name="Google Shape;609;p42"/>
          <p:cNvSpPr txBox="1"/>
          <p:nvPr/>
        </p:nvSpPr>
        <p:spPr>
          <a:xfrm>
            <a:off x="5108750" y="3613575"/>
            <a:ext cx="746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画像</a:t>
            </a:r>
            <a:endParaRPr/>
          </a:p>
        </p:txBody>
      </p:sp>
      <p:cxnSp>
        <p:nvCxnSpPr>
          <p:cNvPr id="610" name="Google Shape;610;p42"/>
          <p:cNvCxnSpPr/>
          <p:nvPr/>
        </p:nvCxnSpPr>
        <p:spPr>
          <a:xfrm>
            <a:off x="6241375" y="3835075"/>
            <a:ext cx="639000" cy="876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42"/>
          <p:cNvSpPr txBox="1"/>
          <p:nvPr/>
        </p:nvSpPr>
        <p:spPr>
          <a:xfrm>
            <a:off x="6064862" y="4163525"/>
            <a:ext cx="746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URL</a:t>
            </a:r>
            <a:endParaRPr/>
          </a:p>
        </p:txBody>
      </p:sp>
      <p:sp>
        <p:nvSpPr>
          <p:cNvPr id="612" name="Google Shape;612;p42"/>
          <p:cNvSpPr txBox="1"/>
          <p:nvPr/>
        </p:nvSpPr>
        <p:spPr>
          <a:xfrm>
            <a:off x="6266563" y="3480175"/>
            <a:ext cx="995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テキスト</a:t>
            </a:r>
            <a:endParaRPr/>
          </a:p>
        </p:txBody>
      </p:sp>
      <p:cxnSp>
        <p:nvCxnSpPr>
          <p:cNvPr id="613" name="Google Shape;613;p42"/>
          <p:cNvCxnSpPr>
            <a:stCxn id="601" idx="2"/>
          </p:cNvCxnSpPr>
          <p:nvPr/>
        </p:nvCxnSpPr>
        <p:spPr>
          <a:xfrm flipH="1" rot="5400000">
            <a:off x="5288414" y="2619877"/>
            <a:ext cx="1392000" cy="2343300"/>
          </a:xfrm>
          <a:prstGeom prst="bentConnector4">
            <a:avLst>
              <a:gd fmla="val -10751" name="adj1"/>
              <a:gd fmla="val 99470" name="adj2"/>
            </a:avLst>
          </a:prstGeom>
          <a:noFill/>
          <a:ln cap="flat" cmpd="sng" w="9525">
            <a:solidFill>
              <a:schemeClr val="dk2"/>
            </a:solidFill>
            <a:prstDash val="solid"/>
            <a:round/>
            <a:headEnd len="med" w="med" type="none"/>
            <a:tailEnd len="med" w="med" type="triangle"/>
          </a:ln>
        </p:spPr>
      </p:cxnSp>
      <p:cxnSp>
        <p:nvCxnSpPr>
          <p:cNvPr id="614" name="Google Shape;614;p42"/>
          <p:cNvCxnSpPr>
            <a:stCxn id="596" idx="2"/>
          </p:cNvCxnSpPr>
          <p:nvPr/>
        </p:nvCxnSpPr>
        <p:spPr>
          <a:xfrm flipH="1" rot="-5400000">
            <a:off x="2269377" y="791138"/>
            <a:ext cx="570600" cy="3342600"/>
          </a:xfrm>
          <a:prstGeom prst="bentConnector2">
            <a:avLst/>
          </a:prstGeom>
          <a:noFill/>
          <a:ln cap="flat" cmpd="sng" w="9525">
            <a:solidFill>
              <a:schemeClr val="dk2"/>
            </a:solidFill>
            <a:prstDash val="solid"/>
            <a:round/>
            <a:headEnd len="med" w="med" type="none"/>
            <a:tailEnd len="med" w="med" type="triangle"/>
          </a:ln>
        </p:spPr>
      </p:cxnSp>
      <p:sp>
        <p:nvSpPr>
          <p:cNvPr id="615" name="Google Shape;615;p42"/>
          <p:cNvSpPr txBox="1"/>
          <p:nvPr/>
        </p:nvSpPr>
        <p:spPr>
          <a:xfrm>
            <a:off x="552475" y="1341100"/>
            <a:ext cx="1602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一覧・詳細表示</a:t>
            </a:r>
            <a:endParaRPr>
              <a:highlight>
                <a:srgbClr val="FCE5CD"/>
              </a:highlight>
            </a:endParaRPr>
          </a:p>
        </p:txBody>
      </p:sp>
      <p:pic>
        <p:nvPicPr>
          <p:cNvPr id="616" name="Google Shape;616;p42"/>
          <p:cNvPicPr preferRelativeResize="0"/>
          <p:nvPr/>
        </p:nvPicPr>
        <p:blipFill rotWithShape="1">
          <a:blip r:embed="rId11">
            <a:alphaModFix/>
          </a:blip>
          <a:srcRect b="0" l="0" r="0" t="0"/>
          <a:stretch/>
        </p:blipFill>
        <p:spPr>
          <a:xfrm>
            <a:off x="1307640" y="1677348"/>
            <a:ext cx="509400" cy="499790"/>
          </a:xfrm>
          <a:prstGeom prst="rect">
            <a:avLst/>
          </a:prstGeom>
          <a:noFill/>
          <a:ln>
            <a:noFill/>
          </a:ln>
        </p:spPr>
      </p:pic>
      <p:pic>
        <p:nvPicPr>
          <p:cNvPr id="617" name="Google Shape;617;p42"/>
          <p:cNvPicPr preferRelativeResize="0"/>
          <p:nvPr/>
        </p:nvPicPr>
        <p:blipFill rotWithShape="1">
          <a:blip r:embed="rId5">
            <a:alphaModFix/>
          </a:blip>
          <a:srcRect b="0" l="0" r="0" t="0"/>
          <a:stretch/>
        </p:blipFill>
        <p:spPr>
          <a:xfrm>
            <a:off x="10131727" y="739373"/>
            <a:ext cx="509400" cy="499790"/>
          </a:xfrm>
          <a:prstGeom prst="rect">
            <a:avLst/>
          </a:prstGeom>
          <a:noFill/>
          <a:ln>
            <a:noFill/>
          </a:ln>
        </p:spPr>
      </p:pic>
      <p:sp>
        <p:nvSpPr>
          <p:cNvPr id="618" name="Google Shape;618;p42"/>
          <p:cNvSpPr txBox="1"/>
          <p:nvPr/>
        </p:nvSpPr>
        <p:spPr>
          <a:xfrm>
            <a:off x="10827302" y="789175"/>
            <a:ext cx="220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Happy Hobby Lobby</a:t>
            </a:r>
            <a:endParaRPr/>
          </a:p>
        </p:txBody>
      </p:sp>
      <p:cxnSp>
        <p:nvCxnSpPr>
          <p:cNvPr id="619" name="Google Shape;619;p42"/>
          <p:cNvCxnSpPr>
            <a:stCxn id="616" idx="2"/>
          </p:cNvCxnSpPr>
          <p:nvPr/>
        </p:nvCxnSpPr>
        <p:spPr>
          <a:xfrm flipH="1" rot="-5400000">
            <a:off x="2593590" y="1145888"/>
            <a:ext cx="544500" cy="2607000"/>
          </a:xfrm>
          <a:prstGeom prst="bentConnector2">
            <a:avLst/>
          </a:prstGeom>
          <a:noFill/>
          <a:ln cap="flat" cmpd="sng" w="9525">
            <a:solidFill>
              <a:schemeClr val="dk2"/>
            </a:solidFill>
            <a:prstDash val="solid"/>
            <a:round/>
            <a:headEnd len="med" w="med" type="none"/>
            <a:tailEnd len="med" w="med" type="triangle"/>
          </a:ln>
        </p:spPr>
      </p:cxnSp>
      <p:cxnSp>
        <p:nvCxnSpPr>
          <p:cNvPr id="620" name="Google Shape;620;p42"/>
          <p:cNvCxnSpPr/>
          <p:nvPr/>
        </p:nvCxnSpPr>
        <p:spPr>
          <a:xfrm flipH="1">
            <a:off x="1973738" y="1351000"/>
            <a:ext cx="2700" cy="1442100"/>
          </a:xfrm>
          <a:prstGeom prst="straightConnector1">
            <a:avLst/>
          </a:prstGeom>
          <a:noFill/>
          <a:ln cap="flat" cmpd="sng" w="9525">
            <a:solidFill>
              <a:schemeClr val="dk2"/>
            </a:solidFill>
            <a:prstDash val="dash"/>
            <a:round/>
            <a:headEnd len="med" w="med" type="none"/>
            <a:tailEnd len="med" w="med" type="none"/>
          </a:ln>
        </p:spPr>
      </p:cxnSp>
      <p:sp>
        <p:nvSpPr>
          <p:cNvPr id="621" name="Google Shape;621;p42"/>
          <p:cNvSpPr txBox="1"/>
          <p:nvPr/>
        </p:nvSpPr>
        <p:spPr>
          <a:xfrm>
            <a:off x="2201775" y="1309138"/>
            <a:ext cx="995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購入</a:t>
            </a:r>
            <a:endParaRPr>
              <a:highlight>
                <a:srgbClr val="FCE5CD"/>
              </a:highlight>
            </a:endParaRPr>
          </a:p>
        </p:txBody>
      </p:sp>
      <p:pic>
        <p:nvPicPr>
          <p:cNvPr id="622" name="Google Shape;622;p42"/>
          <p:cNvPicPr preferRelativeResize="0"/>
          <p:nvPr/>
        </p:nvPicPr>
        <p:blipFill rotWithShape="1">
          <a:blip r:embed="rId8">
            <a:alphaModFix/>
          </a:blip>
          <a:srcRect b="0" l="0" r="0" t="0"/>
          <a:stretch/>
        </p:blipFill>
        <p:spPr>
          <a:xfrm>
            <a:off x="2209287" y="1613938"/>
            <a:ext cx="510900" cy="501263"/>
          </a:xfrm>
          <a:prstGeom prst="rect">
            <a:avLst/>
          </a:prstGeom>
          <a:noFill/>
          <a:ln>
            <a:noFill/>
          </a:ln>
        </p:spPr>
      </p:pic>
      <p:sp>
        <p:nvSpPr>
          <p:cNvPr id="623" name="Google Shape;623;p42"/>
          <p:cNvSpPr txBox="1"/>
          <p:nvPr/>
        </p:nvSpPr>
        <p:spPr>
          <a:xfrm>
            <a:off x="1954437" y="2129188"/>
            <a:ext cx="1365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購入</a:t>
            </a:r>
            <a:r>
              <a:rPr lang="ja"/>
              <a:t>フラグ/</a:t>
            </a:r>
            <a:endParaRPr/>
          </a:p>
          <a:p>
            <a:pPr indent="0" lvl="0" marL="0" rtl="0" algn="l">
              <a:spcBef>
                <a:spcPts val="0"/>
              </a:spcBef>
              <a:spcAft>
                <a:spcPts val="0"/>
              </a:spcAft>
              <a:buNone/>
            </a:pPr>
            <a:r>
              <a:rPr lang="ja"/>
              <a:t>残高更新</a:t>
            </a:r>
            <a:endParaRPr/>
          </a:p>
        </p:txBody>
      </p:sp>
      <p:cxnSp>
        <p:nvCxnSpPr>
          <p:cNvPr id="624" name="Google Shape;624;p42"/>
          <p:cNvCxnSpPr/>
          <p:nvPr/>
        </p:nvCxnSpPr>
        <p:spPr>
          <a:xfrm flipH="1">
            <a:off x="3015875" y="1351000"/>
            <a:ext cx="2700" cy="1442100"/>
          </a:xfrm>
          <a:prstGeom prst="straightConnector1">
            <a:avLst/>
          </a:prstGeom>
          <a:noFill/>
          <a:ln cap="flat" cmpd="sng" w="9525">
            <a:solidFill>
              <a:schemeClr val="dk2"/>
            </a:solidFill>
            <a:prstDash val="dash"/>
            <a:round/>
            <a:headEnd len="med" w="med" type="none"/>
            <a:tailEnd len="med" w="med" type="none"/>
          </a:ln>
        </p:spPr>
      </p:cxnSp>
      <p:sp>
        <p:nvSpPr>
          <p:cNvPr id="625" name="Google Shape;625;p42"/>
          <p:cNvSpPr txBox="1"/>
          <p:nvPr/>
        </p:nvSpPr>
        <p:spPr>
          <a:xfrm>
            <a:off x="3217975" y="1036963"/>
            <a:ext cx="995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出品</a:t>
            </a:r>
            <a:endParaRPr>
              <a:highlight>
                <a:srgbClr val="FCE5CD"/>
              </a:highlight>
            </a:endParaRPr>
          </a:p>
        </p:txBody>
      </p:sp>
      <p:grpSp>
        <p:nvGrpSpPr>
          <p:cNvPr id="626" name="Google Shape;626;p42"/>
          <p:cNvGrpSpPr/>
          <p:nvPr/>
        </p:nvGrpSpPr>
        <p:grpSpPr>
          <a:xfrm>
            <a:off x="2921665" y="1302913"/>
            <a:ext cx="1747696" cy="842176"/>
            <a:chOff x="5387034" y="5340609"/>
            <a:chExt cx="2627719" cy="1216139"/>
          </a:xfrm>
        </p:grpSpPr>
        <p:pic>
          <p:nvPicPr>
            <p:cNvPr id="627" name="Google Shape;627;p42"/>
            <p:cNvPicPr preferRelativeResize="0"/>
            <p:nvPr/>
          </p:nvPicPr>
          <p:blipFill rotWithShape="1">
            <a:blip r:embed="rId9">
              <a:alphaModFix/>
            </a:blip>
            <a:srcRect b="0" l="0" r="0" t="0"/>
            <a:stretch/>
          </p:blipFill>
          <p:spPr>
            <a:xfrm>
              <a:off x="5820200" y="5986829"/>
              <a:ext cx="400175" cy="392634"/>
            </a:xfrm>
            <a:prstGeom prst="rect">
              <a:avLst/>
            </a:prstGeom>
            <a:noFill/>
            <a:ln>
              <a:noFill/>
            </a:ln>
          </p:spPr>
        </p:pic>
        <p:pic>
          <p:nvPicPr>
            <p:cNvPr id="628" name="Google Shape;628;p42"/>
            <p:cNvPicPr preferRelativeResize="0"/>
            <p:nvPr/>
          </p:nvPicPr>
          <p:blipFill>
            <a:blip r:embed="rId10">
              <a:alphaModFix/>
            </a:blip>
            <a:stretch>
              <a:fillRect/>
            </a:stretch>
          </p:blipFill>
          <p:spPr>
            <a:xfrm>
              <a:off x="6204751" y="5426450"/>
              <a:ext cx="400184" cy="400184"/>
            </a:xfrm>
            <a:prstGeom prst="rect">
              <a:avLst/>
            </a:prstGeom>
            <a:noFill/>
            <a:ln>
              <a:noFill/>
            </a:ln>
          </p:spPr>
        </p:pic>
        <p:cxnSp>
          <p:nvCxnSpPr>
            <p:cNvPr id="629" name="Google Shape;629;p42"/>
            <p:cNvCxnSpPr>
              <a:stCxn id="627" idx="3"/>
            </p:cNvCxnSpPr>
            <p:nvPr/>
          </p:nvCxnSpPr>
          <p:spPr>
            <a:xfrm>
              <a:off x="6220375" y="6183146"/>
              <a:ext cx="982200" cy="24000"/>
            </a:xfrm>
            <a:prstGeom prst="straightConnector1">
              <a:avLst/>
            </a:prstGeom>
            <a:noFill/>
            <a:ln cap="flat" cmpd="sng" w="9525">
              <a:solidFill>
                <a:schemeClr val="dk2"/>
              </a:solidFill>
              <a:prstDash val="solid"/>
              <a:round/>
              <a:headEnd len="med" w="med" type="none"/>
              <a:tailEnd len="med" w="med" type="triangle"/>
            </a:ln>
          </p:spPr>
        </p:cxnSp>
        <p:cxnSp>
          <p:nvCxnSpPr>
            <p:cNvPr id="630" name="Google Shape;630;p42"/>
            <p:cNvCxnSpPr>
              <a:stCxn id="628" idx="1"/>
              <a:endCxn id="627" idx="0"/>
            </p:cNvCxnSpPr>
            <p:nvPr/>
          </p:nvCxnSpPr>
          <p:spPr>
            <a:xfrm flipH="1">
              <a:off x="6020251" y="5626542"/>
              <a:ext cx="184500" cy="360300"/>
            </a:xfrm>
            <a:prstGeom prst="bentConnector2">
              <a:avLst/>
            </a:prstGeom>
            <a:noFill/>
            <a:ln cap="flat" cmpd="sng" w="9525">
              <a:solidFill>
                <a:schemeClr val="dk2"/>
              </a:solidFill>
              <a:prstDash val="solid"/>
              <a:round/>
              <a:headEnd len="med" w="med" type="none"/>
              <a:tailEnd len="med" w="med" type="triangle"/>
            </a:ln>
          </p:spPr>
        </p:cxnSp>
        <p:sp>
          <p:nvSpPr>
            <p:cNvPr id="631" name="Google Shape;631;p42"/>
            <p:cNvSpPr txBox="1"/>
            <p:nvPr/>
          </p:nvSpPr>
          <p:spPr>
            <a:xfrm>
              <a:off x="5387034" y="5614634"/>
              <a:ext cx="400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画像</a:t>
              </a:r>
              <a:endParaRPr/>
            </a:p>
          </p:txBody>
        </p:sp>
        <p:cxnSp>
          <p:nvCxnSpPr>
            <p:cNvPr id="632" name="Google Shape;632;p42"/>
            <p:cNvCxnSpPr/>
            <p:nvPr/>
          </p:nvCxnSpPr>
          <p:spPr>
            <a:xfrm>
              <a:off x="6590988" y="5828100"/>
              <a:ext cx="639000" cy="87600"/>
            </a:xfrm>
            <a:prstGeom prst="straightConnector1">
              <a:avLst/>
            </a:prstGeom>
            <a:noFill/>
            <a:ln cap="flat" cmpd="sng" w="9525">
              <a:solidFill>
                <a:schemeClr val="dk2"/>
              </a:solidFill>
              <a:prstDash val="solid"/>
              <a:round/>
              <a:headEnd len="med" w="med" type="none"/>
              <a:tailEnd len="med" w="med" type="triangle"/>
            </a:ln>
          </p:spPr>
        </p:cxnSp>
        <p:sp>
          <p:nvSpPr>
            <p:cNvPr id="633" name="Google Shape;633;p42"/>
            <p:cNvSpPr txBox="1"/>
            <p:nvPr/>
          </p:nvSpPr>
          <p:spPr>
            <a:xfrm>
              <a:off x="6249401" y="6156548"/>
              <a:ext cx="911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URL</a:t>
              </a:r>
              <a:endParaRPr/>
            </a:p>
          </p:txBody>
        </p:sp>
        <p:sp>
          <p:nvSpPr>
            <p:cNvPr id="634" name="Google Shape;634;p42"/>
            <p:cNvSpPr txBox="1"/>
            <p:nvPr/>
          </p:nvSpPr>
          <p:spPr>
            <a:xfrm>
              <a:off x="6537854" y="5340609"/>
              <a:ext cx="147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テキスト</a:t>
              </a:r>
              <a:endParaRPr/>
            </a:p>
          </p:txBody>
        </p:sp>
        <p:pic>
          <p:nvPicPr>
            <p:cNvPr id="635" name="Google Shape;635;p42"/>
            <p:cNvPicPr preferRelativeResize="0"/>
            <p:nvPr/>
          </p:nvPicPr>
          <p:blipFill rotWithShape="1">
            <a:blip r:embed="rId11">
              <a:alphaModFix/>
            </a:blip>
            <a:srcRect b="0" l="0" r="0" t="0"/>
            <a:stretch/>
          </p:blipFill>
          <p:spPr>
            <a:xfrm>
              <a:off x="7202565" y="5828098"/>
              <a:ext cx="509400" cy="499790"/>
            </a:xfrm>
            <a:prstGeom prst="rect">
              <a:avLst/>
            </a:prstGeom>
            <a:noFill/>
            <a:ln>
              <a:noFill/>
            </a:ln>
          </p:spPr>
        </p:pic>
      </p:grpSp>
      <p:pic>
        <p:nvPicPr>
          <p:cNvPr id="636" name="Google Shape;636;p42"/>
          <p:cNvPicPr preferRelativeResize="0"/>
          <p:nvPr/>
        </p:nvPicPr>
        <p:blipFill rotWithShape="1">
          <a:blip r:embed="rId8">
            <a:alphaModFix/>
          </a:blip>
          <a:srcRect b="0" l="0" r="0" t="0"/>
          <a:stretch/>
        </p:blipFill>
        <p:spPr>
          <a:xfrm>
            <a:off x="3146300" y="2271275"/>
            <a:ext cx="349800" cy="343200"/>
          </a:xfrm>
          <a:prstGeom prst="rect">
            <a:avLst/>
          </a:prstGeom>
          <a:noFill/>
          <a:ln>
            <a:noFill/>
          </a:ln>
        </p:spPr>
      </p:pic>
      <p:sp>
        <p:nvSpPr>
          <p:cNvPr id="637" name="Google Shape;637;p42"/>
          <p:cNvSpPr txBox="1"/>
          <p:nvPr/>
        </p:nvSpPr>
        <p:spPr>
          <a:xfrm>
            <a:off x="3471437" y="2163013"/>
            <a:ext cx="1365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出品</a:t>
            </a:r>
            <a:r>
              <a:rPr lang="ja"/>
              <a:t>フラグ</a:t>
            </a:r>
            <a:endParaRPr/>
          </a:p>
          <a:p>
            <a:pPr indent="0" lvl="0" marL="0" rtl="0" algn="l">
              <a:spcBef>
                <a:spcPts val="0"/>
              </a:spcBef>
              <a:spcAft>
                <a:spcPts val="0"/>
              </a:spcAft>
              <a:buNone/>
            </a:pPr>
            <a:r>
              <a:rPr lang="ja"/>
              <a:t>更新</a:t>
            </a:r>
            <a:endParaRPr/>
          </a:p>
        </p:txBody>
      </p:sp>
      <p:pic>
        <p:nvPicPr>
          <p:cNvPr id="638" name="Google Shape;638;p42"/>
          <p:cNvPicPr preferRelativeResize="0"/>
          <p:nvPr/>
        </p:nvPicPr>
        <p:blipFill rotWithShape="1">
          <a:blip r:embed="rId11">
            <a:alphaModFix/>
          </a:blip>
          <a:srcRect b="0" l="0" r="0" t="0"/>
          <a:stretch/>
        </p:blipFill>
        <p:spPr>
          <a:xfrm>
            <a:off x="5161240" y="1750498"/>
            <a:ext cx="509400" cy="499790"/>
          </a:xfrm>
          <a:prstGeom prst="rect">
            <a:avLst/>
          </a:prstGeom>
          <a:noFill/>
          <a:ln>
            <a:noFill/>
          </a:ln>
        </p:spPr>
      </p:pic>
      <p:sp>
        <p:nvSpPr>
          <p:cNvPr id="639" name="Google Shape;639;p42"/>
          <p:cNvSpPr txBox="1"/>
          <p:nvPr/>
        </p:nvSpPr>
        <p:spPr>
          <a:xfrm>
            <a:off x="4716025" y="1334050"/>
            <a:ext cx="1602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一覧・詳細表示</a:t>
            </a:r>
            <a:endParaRPr>
              <a:highlight>
                <a:srgbClr val="FCE5CD"/>
              </a:highlight>
            </a:endParaRPr>
          </a:p>
        </p:txBody>
      </p:sp>
      <p:cxnSp>
        <p:nvCxnSpPr>
          <p:cNvPr id="640" name="Google Shape;640;p42"/>
          <p:cNvCxnSpPr/>
          <p:nvPr/>
        </p:nvCxnSpPr>
        <p:spPr>
          <a:xfrm flipH="1">
            <a:off x="6322088" y="1351000"/>
            <a:ext cx="2700" cy="1442100"/>
          </a:xfrm>
          <a:prstGeom prst="straightConnector1">
            <a:avLst/>
          </a:prstGeom>
          <a:noFill/>
          <a:ln cap="flat" cmpd="sng" w="9525">
            <a:solidFill>
              <a:schemeClr val="dk2"/>
            </a:solidFill>
            <a:prstDash val="dash"/>
            <a:round/>
            <a:headEnd len="med" w="med" type="none"/>
            <a:tailEnd len="med" w="med" type="none"/>
          </a:ln>
        </p:spPr>
      </p:cxnSp>
      <p:sp>
        <p:nvSpPr>
          <p:cNvPr id="641" name="Google Shape;641;p42"/>
          <p:cNvSpPr txBox="1"/>
          <p:nvPr/>
        </p:nvSpPr>
        <p:spPr>
          <a:xfrm>
            <a:off x="6452950" y="1304313"/>
            <a:ext cx="1602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出品情報編集</a:t>
            </a:r>
            <a:endParaRPr>
              <a:highlight>
                <a:srgbClr val="FCE5CD"/>
              </a:highlight>
            </a:endParaRPr>
          </a:p>
        </p:txBody>
      </p:sp>
      <p:cxnSp>
        <p:nvCxnSpPr>
          <p:cNvPr id="642" name="Google Shape;642;p42"/>
          <p:cNvCxnSpPr>
            <a:endCxn id="595" idx="6"/>
          </p:cNvCxnSpPr>
          <p:nvPr/>
        </p:nvCxnSpPr>
        <p:spPr>
          <a:xfrm flipH="1">
            <a:off x="4764638" y="2262250"/>
            <a:ext cx="651600" cy="515700"/>
          </a:xfrm>
          <a:prstGeom prst="bentConnector3">
            <a:avLst>
              <a:gd fmla="val -1613" name="adj1"/>
            </a:avLst>
          </a:prstGeom>
          <a:noFill/>
          <a:ln cap="flat" cmpd="sng" w="9525">
            <a:solidFill>
              <a:schemeClr val="dk2"/>
            </a:solidFill>
            <a:prstDash val="solid"/>
            <a:round/>
            <a:headEnd len="med" w="med" type="none"/>
            <a:tailEnd len="med" w="med" type="triangle"/>
          </a:ln>
        </p:spPr>
      </p:cxnSp>
      <p:grpSp>
        <p:nvGrpSpPr>
          <p:cNvPr id="643" name="Google Shape;643;p42"/>
          <p:cNvGrpSpPr/>
          <p:nvPr/>
        </p:nvGrpSpPr>
        <p:grpSpPr>
          <a:xfrm>
            <a:off x="6524540" y="1709188"/>
            <a:ext cx="1747696" cy="842176"/>
            <a:chOff x="5387034" y="5340609"/>
            <a:chExt cx="2627719" cy="1216139"/>
          </a:xfrm>
        </p:grpSpPr>
        <p:pic>
          <p:nvPicPr>
            <p:cNvPr id="644" name="Google Shape;644;p42"/>
            <p:cNvPicPr preferRelativeResize="0"/>
            <p:nvPr/>
          </p:nvPicPr>
          <p:blipFill rotWithShape="1">
            <a:blip r:embed="rId9">
              <a:alphaModFix/>
            </a:blip>
            <a:srcRect b="0" l="0" r="0" t="0"/>
            <a:stretch/>
          </p:blipFill>
          <p:spPr>
            <a:xfrm>
              <a:off x="5820200" y="5986829"/>
              <a:ext cx="400175" cy="392634"/>
            </a:xfrm>
            <a:prstGeom prst="rect">
              <a:avLst/>
            </a:prstGeom>
            <a:noFill/>
            <a:ln>
              <a:noFill/>
            </a:ln>
          </p:spPr>
        </p:pic>
        <p:pic>
          <p:nvPicPr>
            <p:cNvPr id="645" name="Google Shape;645;p42"/>
            <p:cNvPicPr preferRelativeResize="0"/>
            <p:nvPr/>
          </p:nvPicPr>
          <p:blipFill>
            <a:blip r:embed="rId10">
              <a:alphaModFix/>
            </a:blip>
            <a:stretch>
              <a:fillRect/>
            </a:stretch>
          </p:blipFill>
          <p:spPr>
            <a:xfrm>
              <a:off x="6204751" y="5426450"/>
              <a:ext cx="400184" cy="400184"/>
            </a:xfrm>
            <a:prstGeom prst="rect">
              <a:avLst/>
            </a:prstGeom>
            <a:noFill/>
            <a:ln>
              <a:noFill/>
            </a:ln>
          </p:spPr>
        </p:pic>
        <p:cxnSp>
          <p:nvCxnSpPr>
            <p:cNvPr id="646" name="Google Shape;646;p42"/>
            <p:cNvCxnSpPr>
              <a:stCxn id="644" idx="3"/>
            </p:cNvCxnSpPr>
            <p:nvPr/>
          </p:nvCxnSpPr>
          <p:spPr>
            <a:xfrm>
              <a:off x="6220375" y="6183146"/>
              <a:ext cx="982200" cy="2400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p42"/>
            <p:cNvCxnSpPr>
              <a:stCxn id="645" idx="1"/>
              <a:endCxn id="644" idx="0"/>
            </p:cNvCxnSpPr>
            <p:nvPr/>
          </p:nvCxnSpPr>
          <p:spPr>
            <a:xfrm flipH="1">
              <a:off x="6020251" y="5626542"/>
              <a:ext cx="184500" cy="360300"/>
            </a:xfrm>
            <a:prstGeom prst="bentConnector2">
              <a:avLst/>
            </a:prstGeom>
            <a:noFill/>
            <a:ln cap="flat" cmpd="sng" w="9525">
              <a:solidFill>
                <a:schemeClr val="dk2"/>
              </a:solidFill>
              <a:prstDash val="solid"/>
              <a:round/>
              <a:headEnd len="med" w="med" type="none"/>
              <a:tailEnd len="med" w="med" type="triangle"/>
            </a:ln>
          </p:spPr>
        </p:cxnSp>
        <p:sp>
          <p:nvSpPr>
            <p:cNvPr id="648" name="Google Shape;648;p42"/>
            <p:cNvSpPr txBox="1"/>
            <p:nvPr/>
          </p:nvSpPr>
          <p:spPr>
            <a:xfrm>
              <a:off x="5387034" y="5614634"/>
              <a:ext cx="400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画像</a:t>
              </a:r>
              <a:endParaRPr/>
            </a:p>
          </p:txBody>
        </p:sp>
        <p:cxnSp>
          <p:nvCxnSpPr>
            <p:cNvPr id="649" name="Google Shape;649;p42"/>
            <p:cNvCxnSpPr/>
            <p:nvPr/>
          </p:nvCxnSpPr>
          <p:spPr>
            <a:xfrm>
              <a:off x="6590988" y="5828100"/>
              <a:ext cx="639000" cy="8760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42"/>
            <p:cNvSpPr txBox="1"/>
            <p:nvPr/>
          </p:nvSpPr>
          <p:spPr>
            <a:xfrm>
              <a:off x="6249401" y="6156548"/>
              <a:ext cx="911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URL</a:t>
              </a:r>
              <a:endParaRPr/>
            </a:p>
          </p:txBody>
        </p:sp>
        <p:sp>
          <p:nvSpPr>
            <p:cNvPr id="651" name="Google Shape;651;p42"/>
            <p:cNvSpPr txBox="1"/>
            <p:nvPr/>
          </p:nvSpPr>
          <p:spPr>
            <a:xfrm>
              <a:off x="6537854" y="5340609"/>
              <a:ext cx="147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テキスト</a:t>
              </a:r>
              <a:endParaRPr/>
            </a:p>
          </p:txBody>
        </p:sp>
        <p:pic>
          <p:nvPicPr>
            <p:cNvPr id="652" name="Google Shape;652;p42"/>
            <p:cNvPicPr preferRelativeResize="0"/>
            <p:nvPr/>
          </p:nvPicPr>
          <p:blipFill rotWithShape="1">
            <a:blip r:embed="rId11">
              <a:alphaModFix/>
            </a:blip>
            <a:srcRect b="0" l="0" r="0" t="0"/>
            <a:stretch/>
          </p:blipFill>
          <p:spPr>
            <a:xfrm>
              <a:off x="7202565" y="5828098"/>
              <a:ext cx="509400" cy="499790"/>
            </a:xfrm>
            <a:prstGeom prst="rect">
              <a:avLst/>
            </a:prstGeom>
            <a:noFill/>
            <a:ln>
              <a:noFill/>
            </a:ln>
          </p:spPr>
        </p:pic>
      </p:grpSp>
      <p:sp>
        <p:nvSpPr>
          <p:cNvPr id="653" name="Google Shape;653;p42"/>
          <p:cNvSpPr txBox="1"/>
          <p:nvPr/>
        </p:nvSpPr>
        <p:spPr>
          <a:xfrm>
            <a:off x="572000" y="3183600"/>
            <a:ext cx="1498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コミュニティ</a:t>
            </a:r>
            <a:br>
              <a:rPr lang="ja">
                <a:highlight>
                  <a:srgbClr val="FCE5CD"/>
                </a:highlight>
              </a:rPr>
            </a:br>
            <a:r>
              <a:rPr lang="ja">
                <a:highlight>
                  <a:srgbClr val="FCE5CD"/>
                </a:highlight>
              </a:rPr>
              <a:t>一覧・詳細</a:t>
            </a:r>
            <a:r>
              <a:rPr lang="ja">
                <a:highlight>
                  <a:srgbClr val="FCE5CD"/>
                </a:highlight>
              </a:rPr>
              <a:t>表示</a:t>
            </a:r>
            <a:endParaRPr>
              <a:highlight>
                <a:srgbClr val="FCE5CD"/>
              </a:highlight>
            </a:endParaRPr>
          </a:p>
        </p:txBody>
      </p:sp>
      <p:cxnSp>
        <p:nvCxnSpPr>
          <p:cNvPr id="654" name="Google Shape;654;p42"/>
          <p:cNvCxnSpPr>
            <a:stCxn id="597" idx="2"/>
          </p:cNvCxnSpPr>
          <p:nvPr/>
        </p:nvCxnSpPr>
        <p:spPr>
          <a:xfrm rot="-5400000">
            <a:off x="2206927" y="1982913"/>
            <a:ext cx="1004400" cy="3430200"/>
          </a:xfrm>
          <a:prstGeom prst="bentConnector4">
            <a:avLst>
              <a:gd fmla="val -42258" name="adj1"/>
              <a:gd fmla="val 99996" name="adj2"/>
            </a:avLst>
          </a:prstGeom>
          <a:noFill/>
          <a:ln cap="flat" cmpd="sng" w="9525">
            <a:solidFill>
              <a:schemeClr val="dk2"/>
            </a:solidFill>
            <a:prstDash val="solid"/>
            <a:round/>
            <a:headEnd len="med" w="med" type="none"/>
            <a:tailEnd len="med" w="med" type="triangle"/>
          </a:ln>
        </p:spPr>
      </p:cxnSp>
      <p:pic>
        <p:nvPicPr>
          <p:cNvPr id="655" name="Google Shape;655;p42"/>
          <p:cNvPicPr preferRelativeResize="0"/>
          <p:nvPr/>
        </p:nvPicPr>
        <p:blipFill rotWithShape="1">
          <a:blip r:embed="rId12">
            <a:alphaModFix/>
          </a:blip>
          <a:srcRect b="0" l="0" r="0" t="0"/>
          <a:stretch/>
        </p:blipFill>
        <p:spPr>
          <a:xfrm>
            <a:off x="3204977" y="3730648"/>
            <a:ext cx="509400" cy="499790"/>
          </a:xfrm>
          <a:prstGeom prst="rect">
            <a:avLst/>
          </a:prstGeom>
          <a:noFill/>
          <a:ln>
            <a:noFill/>
          </a:ln>
        </p:spPr>
      </p:pic>
      <p:cxnSp>
        <p:nvCxnSpPr>
          <p:cNvPr id="656" name="Google Shape;656;p42"/>
          <p:cNvCxnSpPr/>
          <p:nvPr/>
        </p:nvCxnSpPr>
        <p:spPr>
          <a:xfrm flipH="1">
            <a:off x="3156913" y="3215550"/>
            <a:ext cx="2700" cy="1442100"/>
          </a:xfrm>
          <a:prstGeom prst="straightConnector1">
            <a:avLst/>
          </a:prstGeom>
          <a:noFill/>
          <a:ln cap="flat" cmpd="sng" w="9525">
            <a:solidFill>
              <a:schemeClr val="dk2"/>
            </a:solidFill>
            <a:prstDash val="dash"/>
            <a:round/>
            <a:headEnd len="med" w="med" type="none"/>
            <a:tailEnd len="med" w="med" type="none"/>
          </a:ln>
        </p:spPr>
      </p:cxnSp>
      <p:sp>
        <p:nvSpPr>
          <p:cNvPr id="657" name="Google Shape;657;p42"/>
          <p:cNvSpPr txBox="1"/>
          <p:nvPr/>
        </p:nvSpPr>
        <p:spPr>
          <a:xfrm>
            <a:off x="3116825" y="3039088"/>
            <a:ext cx="1692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チャット・</a:t>
            </a:r>
            <a:endParaRPr>
              <a:highlight>
                <a:srgbClr val="FCE5CD"/>
              </a:highlight>
            </a:endParaRPr>
          </a:p>
          <a:p>
            <a:pPr indent="0" lvl="0" marL="0" rtl="0" algn="l">
              <a:spcBef>
                <a:spcPts val="0"/>
              </a:spcBef>
              <a:spcAft>
                <a:spcPts val="0"/>
              </a:spcAft>
              <a:buNone/>
            </a:pPr>
            <a:r>
              <a:rPr lang="ja">
                <a:highlight>
                  <a:srgbClr val="FCE5CD"/>
                </a:highlight>
              </a:rPr>
              <a:t>表示</a:t>
            </a:r>
            <a:endParaRPr>
              <a:highlight>
                <a:srgbClr val="FCE5CD"/>
              </a:highlight>
            </a:endParaRPr>
          </a:p>
        </p:txBody>
      </p:sp>
      <p:cxnSp>
        <p:nvCxnSpPr>
          <p:cNvPr id="658" name="Google Shape;658;p42"/>
          <p:cNvCxnSpPr>
            <a:stCxn id="655" idx="2"/>
          </p:cNvCxnSpPr>
          <p:nvPr/>
        </p:nvCxnSpPr>
        <p:spPr>
          <a:xfrm rot="-5400000">
            <a:off x="3293027" y="3237288"/>
            <a:ext cx="1159800" cy="826500"/>
          </a:xfrm>
          <a:prstGeom prst="bentConnector3">
            <a:avLst>
              <a:gd fmla="val -20532" name="adj1"/>
            </a:avLst>
          </a:prstGeom>
          <a:noFill/>
          <a:ln cap="flat" cmpd="sng" w="9525">
            <a:solidFill>
              <a:schemeClr val="dk2"/>
            </a:solidFill>
            <a:prstDash val="solid"/>
            <a:round/>
            <a:headEnd len="med" w="med" type="none"/>
            <a:tailEnd len="med" w="med" type="triangle"/>
          </a:ln>
        </p:spPr>
      </p:cxnSp>
      <p:pic>
        <p:nvPicPr>
          <p:cNvPr id="659" name="Google Shape;659;p42"/>
          <p:cNvPicPr preferRelativeResize="0"/>
          <p:nvPr/>
        </p:nvPicPr>
        <p:blipFill rotWithShape="1">
          <a:blip r:embed="rId8">
            <a:alphaModFix/>
          </a:blip>
          <a:srcRect b="0" l="0" r="0" t="0"/>
          <a:stretch/>
        </p:blipFill>
        <p:spPr>
          <a:xfrm>
            <a:off x="1292100" y="3757750"/>
            <a:ext cx="349800" cy="343200"/>
          </a:xfrm>
          <a:prstGeom prst="rect">
            <a:avLst/>
          </a:prstGeom>
          <a:noFill/>
          <a:ln>
            <a:noFill/>
          </a:ln>
        </p:spPr>
      </p:pic>
      <p:cxnSp>
        <p:nvCxnSpPr>
          <p:cNvPr id="660" name="Google Shape;660;p42"/>
          <p:cNvCxnSpPr/>
          <p:nvPr/>
        </p:nvCxnSpPr>
        <p:spPr>
          <a:xfrm flipH="1">
            <a:off x="1992238" y="3273225"/>
            <a:ext cx="2700" cy="1442100"/>
          </a:xfrm>
          <a:prstGeom prst="straightConnector1">
            <a:avLst/>
          </a:prstGeom>
          <a:noFill/>
          <a:ln cap="flat" cmpd="sng" w="9525">
            <a:solidFill>
              <a:schemeClr val="dk2"/>
            </a:solidFill>
            <a:prstDash val="dash"/>
            <a:round/>
            <a:headEnd len="med" w="med" type="none"/>
            <a:tailEnd len="med" w="med" type="none"/>
          </a:ln>
        </p:spPr>
      </p:cxnSp>
      <p:sp>
        <p:nvSpPr>
          <p:cNvPr id="661" name="Google Shape;661;p42"/>
          <p:cNvSpPr txBox="1"/>
          <p:nvPr/>
        </p:nvSpPr>
        <p:spPr>
          <a:xfrm>
            <a:off x="1939975" y="3238825"/>
            <a:ext cx="1498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highlight>
                  <a:srgbClr val="FCE5CD"/>
                </a:highlight>
              </a:rPr>
              <a:t>コミュニティ</a:t>
            </a:r>
            <a:endParaRPr>
              <a:highlight>
                <a:srgbClr val="FCE5CD"/>
              </a:highlight>
            </a:endParaRPr>
          </a:p>
          <a:p>
            <a:pPr indent="0" lvl="0" marL="0" rtl="0" algn="l">
              <a:spcBef>
                <a:spcPts val="0"/>
              </a:spcBef>
              <a:spcAft>
                <a:spcPts val="0"/>
              </a:spcAft>
              <a:buNone/>
            </a:pPr>
            <a:r>
              <a:rPr lang="ja">
                <a:highlight>
                  <a:srgbClr val="FCE5CD"/>
                </a:highlight>
              </a:rPr>
              <a:t>参加</a:t>
            </a:r>
            <a:endParaRPr>
              <a:highlight>
                <a:srgbClr val="FCE5CD"/>
              </a:highlight>
            </a:endParaRPr>
          </a:p>
        </p:txBody>
      </p:sp>
      <p:pic>
        <p:nvPicPr>
          <p:cNvPr id="662" name="Google Shape;662;p42"/>
          <p:cNvPicPr preferRelativeResize="0"/>
          <p:nvPr/>
        </p:nvPicPr>
        <p:blipFill>
          <a:blip r:embed="rId10">
            <a:alphaModFix/>
          </a:blip>
          <a:stretch>
            <a:fillRect/>
          </a:stretch>
        </p:blipFill>
        <p:spPr>
          <a:xfrm>
            <a:off x="3936853" y="3461625"/>
            <a:ext cx="239700" cy="239700"/>
          </a:xfrm>
          <a:prstGeom prst="rect">
            <a:avLst/>
          </a:prstGeom>
          <a:noFill/>
          <a:ln>
            <a:noFill/>
          </a:ln>
        </p:spPr>
      </p:pic>
      <p:sp>
        <p:nvSpPr>
          <p:cNvPr id="663" name="Google Shape;663;p42"/>
          <p:cNvSpPr txBox="1"/>
          <p:nvPr/>
        </p:nvSpPr>
        <p:spPr>
          <a:xfrm>
            <a:off x="3835348" y="3723650"/>
            <a:ext cx="389100" cy="7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文章</a:t>
            </a:r>
            <a:endParaRPr/>
          </a:p>
        </p:txBody>
      </p:sp>
      <p:cxnSp>
        <p:nvCxnSpPr>
          <p:cNvPr id="664" name="Google Shape;664;p42"/>
          <p:cNvCxnSpPr>
            <a:stCxn id="663" idx="0"/>
          </p:cNvCxnSpPr>
          <p:nvPr/>
        </p:nvCxnSpPr>
        <p:spPr>
          <a:xfrm flipH="1">
            <a:off x="3722398" y="3723650"/>
            <a:ext cx="307500" cy="161700"/>
          </a:xfrm>
          <a:prstGeom prst="straightConnector1">
            <a:avLst/>
          </a:prstGeom>
          <a:noFill/>
          <a:ln cap="flat" cmpd="sng" w="9525">
            <a:solidFill>
              <a:schemeClr val="dk2"/>
            </a:solidFill>
            <a:prstDash val="solid"/>
            <a:round/>
            <a:headEnd len="med" w="med" type="none"/>
            <a:tailEnd len="med" w="med" type="triangle"/>
          </a:ln>
        </p:spPr>
      </p:cxnSp>
      <p:pic>
        <p:nvPicPr>
          <p:cNvPr id="665" name="Google Shape;665;p42"/>
          <p:cNvPicPr preferRelativeResize="0"/>
          <p:nvPr/>
        </p:nvPicPr>
        <p:blipFill rotWithShape="1">
          <a:blip r:embed="rId8">
            <a:alphaModFix/>
          </a:blip>
          <a:srcRect b="0" l="0" r="0" t="0"/>
          <a:stretch/>
        </p:blipFill>
        <p:spPr>
          <a:xfrm>
            <a:off x="2573561" y="3799475"/>
            <a:ext cx="307500" cy="301698"/>
          </a:xfrm>
          <a:prstGeom prst="rect">
            <a:avLst/>
          </a:prstGeom>
          <a:noFill/>
          <a:ln>
            <a:noFill/>
          </a:ln>
        </p:spPr>
      </p:pic>
      <p:pic>
        <p:nvPicPr>
          <p:cNvPr id="666" name="Google Shape;666;p42"/>
          <p:cNvPicPr preferRelativeResize="0"/>
          <p:nvPr/>
        </p:nvPicPr>
        <p:blipFill rotWithShape="1">
          <a:blip r:embed="rId6">
            <a:alphaModFix/>
          </a:blip>
          <a:srcRect b="0" l="0" r="0" t="0"/>
          <a:stretch/>
        </p:blipFill>
        <p:spPr>
          <a:xfrm>
            <a:off x="2119936" y="3829700"/>
            <a:ext cx="307500" cy="301711"/>
          </a:xfrm>
          <a:prstGeom prst="rect">
            <a:avLst/>
          </a:prstGeom>
          <a:noFill/>
          <a:ln>
            <a:noFill/>
          </a:ln>
        </p:spPr>
      </p:pic>
      <p:sp>
        <p:nvSpPr>
          <p:cNvPr id="667" name="Google Shape;667;p42"/>
          <p:cNvSpPr txBox="1"/>
          <p:nvPr/>
        </p:nvSpPr>
        <p:spPr>
          <a:xfrm>
            <a:off x="1961826" y="4047600"/>
            <a:ext cx="1285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メンバー</a:t>
            </a:r>
            <a:endParaRPr/>
          </a:p>
          <a:p>
            <a:pPr indent="0" lvl="0" marL="0" rtl="0" algn="l">
              <a:spcBef>
                <a:spcPts val="0"/>
              </a:spcBef>
              <a:spcAft>
                <a:spcPts val="0"/>
              </a:spcAft>
              <a:buNone/>
            </a:pPr>
            <a:r>
              <a:rPr lang="ja"/>
              <a:t>フラグ更新</a:t>
            </a:r>
            <a:endParaRPr/>
          </a:p>
        </p:txBody>
      </p:sp>
      <p:pic>
        <p:nvPicPr>
          <p:cNvPr id="668" name="Google Shape;668;p42"/>
          <p:cNvPicPr preferRelativeResize="0"/>
          <p:nvPr/>
        </p:nvPicPr>
        <p:blipFill rotWithShape="1">
          <a:blip r:embed="rId11">
            <a:alphaModFix/>
          </a:blip>
          <a:srcRect b="0" l="0" r="0" t="0"/>
          <a:stretch/>
        </p:blipFill>
        <p:spPr>
          <a:xfrm>
            <a:off x="10131715" y="1474111"/>
            <a:ext cx="509400" cy="499790"/>
          </a:xfrm>
          <a:prstGeom prst="rect">
            <a:avLst/>
          </a:prstGeom>
          <a:noFill/>
          <a:ln>
            <a:noFill/>
          </a:ln>
        </p:spPr>
      </p:pic>
      <p:sp>
        <p:nvSpPr>
          <p:cNvPr id="669" name="Google Shape;669;p42"/>
          <p:cNvSpPr txBox="1"/>
          <p:nvPr/>
        </p:nvSpPr>
        <p:spPr>
          <a:xfrm>
            <a:off x="10967177" y="1523913"/>
            <a:ext cx="220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H</a:t>
            </a:r>
            <a:r>
              <a:rPr lang="ja"/>
              <a:t>HL_tutorial_contents</a:t>
            </a:r>
            <a:endParaRPr/>
          </a:p>
        </p:txBody>
      </p:sp>
      <p:pic>
        <p:nvPicPr>
          <p:cNvPr id="670" name="Google Shape;670;p42"/>
          <p:cNvPicPr preferRelativeResize="0"/>
          <p:nvPr/>
        </p:nvPicPr>
        <p:blipFill rotWithShape="1">
          <a:blip r:embed="rId8">
            <a:alphaModFix/>
          </a:blip>
          <a:srcRect b="0" l="0" r="0" t="0"/>
          <a:stretch/>
        </p:blipFill>
        <p:spPr>
          <a:xfrm>
            <a:off x="10130987" y="2321113"/>
            <a:ext cx="510900" cy="501263"/>
          </a:xfrm>
          <a:prstGeom prst="rect">
            <a:avLst/>
          </a:prstGeom>
          <a:noFill/>
          <a:ln>
            <a:noFill/>
          </a:ln>
        </p:spPr>
      </p:pic>
      <p:sp>
        <p:nvSpPr>
          <p:cNvPr id="671" name="Google Shape;671;p42"/>
          <p:cNvSpPr txBox="1"/>
          <p:nvPr/>
        </p:nvSpPr>
        <p:spPr>
          <a:xfrm>
            <a:off x="10967177" y="2371638"/>
            <a:ext cx="220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Account_table</a:t>
            </a:r>
            <a:endParaRPr/>
          </a:p>
        </p:txBody>
      </p:sp>
      <p:pic>
        <p:nvPicPr>
          <p:cNvPr id="672" name="Google Shape;672;p42"/>
          <p:cNvPicPr preferRelativeResize="0"/>
          <p:nvPr/>
        </p:nvPicPr>
        <p:blipFill rotWithShape="1">
          <a:blip r:embed="rId6">
            <a:alphaModFix/>
          </a:blip>
          <a:srcRect b="0" l="0" r="0" t="0"/>
          <a:stretch/>
        </p:blipFill>
        <p:spPr>
          <a:xfrm>
            <a:off x="10090077" y="3169598"/>
            <a:ext cx="509400" cy="499790"/>
          </a:xfrm>
          <a:prstGeom prst="rect">
            <a:avLst/>
          </a:prstGeom>
          <a:noFill/>
          <a:ln>
            <a:noFill/>
          </a:ln>
        </p:spPr>
      </p:pic>
      <p:sp>
        <p:nvSpPr>
          <p:cNvPr id="673" name="Google Shape;673;p42"/>
          <p:cNvSpPr txBox="1"/>
          <p:nvPr/>
        </p:nvSpPr>
        <p:spPr>
          <a:xfrm>
            <a:off x="10946077" y="3219363"/>
            <a:ext cx="220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Community</a:t>
            </a:r>
            <a:r>
              <a:rPr lang="ja"/>
              <a:t>_table</a:t>
            </a:r>
            <a:endParaRPr/>
          </a:p>
        </p:txBody>
      </p:sp>
      <p:pic>
        <p:nvPicPr>
          <p:cNvPr id="674" name="Google Shape;674;p42"/>
          <p:cNvPicPr preferRelativeResize="0"/>
          <p:nvPr/>
        </p:nvPicPr>
        <p:blipFill rotWithShape="1">
          <a:blip r:embed="rId12">
            <a:alphaModFix/>
          </a:blip>
          <a:srcRect b="0" l="0" r="0" t="0"/>
          <a:stretch/>
        </p:blipFill>
        <p:spPr>
          <a:xfrm>
            <a:off x="10127427" y="3904323"/>
            <a:ext cx="509400" cy="499790"/>
          </a:xfrm>
          <a:prstGeom prst="rect">
            <a:avLst/>
          </a:prstGeom>
          <a:noFill/>
          <a:ln>
            <a:noFill/>
          </a:ln>
        </p:spPr>
      </p:pic>
      <p:sp>
        <p:nvSpPr>
          <p:cNvPr id="675" name="Google Shape;675;p42"/>
          <p:cNvSpPr txBox="1"/>
          <p:nvPr/>
        </p:nvSpPr>
        <p:spPr>
          <a:xfrm>
            <a:off x="11021377" y="3954113"/>
            <a:ext cx="220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chat</a:t>
            </a:r>
            <a:r>
              <a:rPr lang="ja"/>
              <a:t>_table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43"/>
          <p:cNvSpPr/>
          <p:nvPr/>
        </p:nvSpPr>
        <p:spPr>
          <a:xfrm>
            <a:off x="1525600" y="3878475"/>
            <a:ext cx="1285200" cy="1198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681" name="Google Shape;6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使った技術とシステム構成</a:t>
            </a:r>
            <a:endParaRPr/>
          </a:p>
        </p:txBody>
      </p:sp>
      <p:sp>
        <p:nvSpPr>
          <p:cNvPr id="682" name="Google Shape;682;p43"/>
          <p:cNvSpPr txBox="1"/>
          <p:nvPr>
            <p:ph idx="12" type="sldNum"/>
          </p:nvPr>
        </p:nvSpPr>
        <p:spPr>
          <a:xfrm>
            <a:off x="8243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683" name="Google Shape;683;p43"/>
          <p:cNvPicPr preferRelativeResize="0"/>
          <p:nvPr/>
        </p:nvPicPr>
        <p:blipFill>
          <a:blip r:embed="rId3">
            <a:alphaModFix/>
          </a:blip>
          <a:stretch>
            <a:fillRect/>
          </a:stretch>
        </p:blipFill>
        <p:spPr>
          <a:xfrm>
            <a:off x="415000" y="2839450"/>
            <a:ext cx="746475" cy="746475"/>
          </a:xfrm>
          <a:prstGeom prst="rect">
            <a:avLst/>
          </a:prstGeom>
          <a:noFill/>
          <a:ln>
            <a:noFill/>
          </a:ln>
        </p:spPr>
      </p:pic>
      <p:pic>
        <p:nvPicPr>
          <p:cNvPr id="684" name="Google Shape;684;p43"/>
          <p:cNvPicPr preferRelativeResize="0"/>
          <p:nvPr/>
        </p:nvPicPr>
        <p:blipFill rotWithShape="1">
          <a:blip r:embed="rId4">
            <a:alphaModFix/>
          </a:blip>
          <a:srcRect b="0" l="0" r="0" t="0"/>
          <a:stretch/>
        </p:blipFill>
        <p:spPr>
          <a:xfrm>
            <a:off x="2073364" y="2869451"/>
            <a:ext cx="699669" cy="686486"/>
          </a:xfrm>
          <a:prstGeom prst="rect">
            <a:avLst/>
          </a:prstGeom>
          <a:noFill/>
          <a:ln>
            <a:noFill/>
          </a:ln>
        </p:spPr>
      </p:pic>
      <p:pic>
        <p:nvPicPr>
          <p:cNvPr id="685" name="Google Shape;685;p43"/>
          <p:cNvPicPr preferRelativeResize="0"/>
          <p:nvPr/>
        </p:nvPicPr>
        <p:blipFill rotWithShape="1">
          <a:blip r:embed="rId5">
            <a:alphaModFix/>
          </a:blip>
          <a:srcRect b="0" l="0" r="0" t="0"/>
          <a:stretch/>
        </p:blipFill>
        <p:spPr>
          <a:xfrm>
            <a:off x="2073362" y="1713500"/>
            <a:ext cx="699669" cy="686486"/>
          </a:xfrm>
          <a:prstGeom prst="rect">
            <a:avLst/>
          </a:prstGeom>
          <a:noFill/>
          <a:ln>
            <a:noFill/>
          </a:ln>
        </p:spPr>
      </p:pic>
      <p:pic>
        <p:nvPicPr>
          <p:cNvPr id="686" name="Google Shape;686;p43"/>
          <p:cNvPicPr preferRelativeResize="0"/>
          <p:nvPr/>
        </p:nvPicPr>
        <p:blipFill>
          <a:blip r:embed="rId6">
            <a:alphaModFix/>
          </a:blip>
          <a:stretch>
            <a:fillRect/>
          </a:stretch>
        </p:blipFill>
        <p:spPr>
          <a:xfrm>
            <a:off x="7082105" y="3551106"/>
            <a:ext cx="879125" cy="946750"/>
          </a:xfrm>
          <a:prstGeom prst="rect">
            <a:avLst/>
          </a:prstGeom>
          <a:noFill/>
          <a:ln>
            <a:noFill/>
          </a:ln>
        </p:spPr>
      </p:pic>
      <p:pic>
        <p:nvPicPr>
          <p:cNvPr id="687" name="Google Shape;687;p43"/>
          <p:cNvPicPr preferRelativeResize="0"/>
          <p:nvPr/>
        </p:nvPicPr>
        <p:blipFill>
          <a:blip r:embed="rId7">
            <a:alphaModFix/>
          </a:blip>
          <a:stretch>
            <a:fillRect/>
          </a:stretch>
        </p:blipFill>
        <p:spPr>
          <a:xfrm>
            <a:off x="8187900" y="2882351"/>
            <a:ext cx="660624" cy="660624"/>
          </a:xfrm>
          <a:prstGeom prst="rect">
            <a:avLst/>
          </a:prstGeom>
          <a:noFill/>
          <a:ln>
            <a:noFill/>
          </a:ln>
        </p:spPr>
      </p:pic>
      <p:pic>
        <p:nvPicPr>
          <p:cNvPr id="688" name="Google Shape;688;p43"/>
          <p:cNvPicPr preferRelativeResize="0"/>
          <p:nvPr/>
        </p:nvPicPr>
        <p:blipFill rotWithShape="1">
          <a:blip r:embed="rId8">
            <a:alphaModFix/>
          </a:blip>
          <a:srcRect b="0" l="0" r="0" t="0"/>
          <a:stretch/>
        </p:blipFill>
        <p:spPr>
          <a:xfrm>
            <a:off x="3403320" y="1713493"/>
            <a:ext cx="699669" cy="686486"/>
          </a:xfrm>
          <a:prstGeom prst="rect">
            <a:avLst/>
          </a:prstGeom>
          <a:noFill/>
          <a:ln>
            <a:noFill/>
          </a:ln>
        </p:spPr>
      </p:pic>
      <p:pic>
        <p:nvPicPr>
          <p:cNvPr id="689" name="Google Shape;689;p43"/>
          <p:cNvPicPr preferRelativeResize="0"/>
          <p:nvPr/>
        </p:nvPicPr>
        <p:blipFill rotWithShape="1">
          <a:blip r:embed="rId9">
            <a:alphaModFix/>
          </a:blip>
          <a:srcRect b="0" l="0" r="0" t="0"/>
          <a:stretch/>
        </p:blipFill>
        <p:spPr>
          <a:xfrm>
            <a:off x="4733358" y="1713493"/>
            <a:ext cx="699669" cy="686486"/>
          </a:xfrm>
          <a:prstGeom prst="rect">
            <a:avLst/>
          </a:prstGeom>
          <a:noFill/>
          <a:ln>
            <a:noFill/>
          </a:ln>
        </p:spPr>
      </p:pic>
      <p:sp>
        <p:nvSpPr>
          <p:cNvPr id="690" name="Google Shape;690;p43"/>
          <p:cNvSpPr/>
          <p:nvPr/>
        </p:nvSpPr>
        <p:spPr>
          <a:xfrm>
            <a:off x="6886575" y="1314953"/>
            <a:ext cx="1176300" cy="217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43"/>
          <p:cNvPicPr preferRelativeResize="0"/>
          <p:nvPr/>
        </p:nvPicPr>
        <p:blipFill>
          <a:blip r:embed="rId10">
            <a:alphaModFix/>
          </a:blip>
          <a:stretch>
            <a:fillRect/>
          </a:stretch>
        </p:blipFill>
        <p:spPr>
          <a:xfrm>
            <a:off x="3283800" y="3987750"/>
            <a:ext cx="879125" cy="879125"/>
          </a:xfrm>
          <a:prstGeom prst="rect">
            <a:avLst/>
          </a:prstGeom>
          <a:noFill/>
          <a:ln>
            <a:noFill/>
          </a:ln>
        </p:spPr>
      </p:pic>
      <p:pic>
        <p:nvPicPr>
          <p:cNvPr id="692" name="Google Shape;692;p43"/>
          <p:cNvPicPr preferRelativeResize="0"/>
          <p:nvPr/>
        </p:nvPicPr>
        <p:blipFill>
          <a:blip r:embed="rId11">
            <a:alphaModFix/>
          </a:blip>
          <a:stretch>
            <a:fillRect/>
          </a:stretch>
        </p:blipFill>
        <p:spPr>
          <a:xfrm>
            <a:off x="6976800" y="2963725"/>
            <a:ext cx="995825" cy="497925"/>
          </a:xfrm>
          <a:prstGeom prst="rect">
            <a:avLst/>
          </a:prstGeom>
          <a:noFill/>
          <a:ln>
            <a:noFill/>
          </a:ln>
        </p:spPr>
      </p:pic>
      <p:pic>
        <p:nvPicPr>
          <p:cNvPr id="693" name="Google Shape;693;p43"/>
          <p:cNvPicPr preferRelativeResize="0"/>
          <p:nvPr/>
        </p:nvPicPr>
        <p:blipFill rotWithShape="1">
          <a:blip r:embed="rId12">
            <a:alphaModFix/>
          </a:blip>
          <a:srcRect b="0" l="0" r="0" t="0"/>
          <a:stretch/>
        </p:blipFill>
        <p:spPr>
          <a:xfrm>
            <a:off x="2073358" y="4084068"/>
            <a:ext cx="699669" cy="686486"/>
          </a:xfrm>
          <a:prstGeom prst="rect">
            <a:avLst/>
          </a:prstGeom>
          <a:noFill/>
          <a:ln>
            <a:noFill/>
          </a:ln>
        </p:spPr>
      </p:pic>
      <p:pic>
        <p:nvPicPr>
          <p:cNvPr id="694" name="Google Shape;694;p43"/>
          <p:cNvPicPr preferRelativeResize="0"/>
          <p:nvPr/>
        </p:nvPicPr>
        <p:blipFill>
          <a:blip r:embed="rId13">
            <a:alphaModFix/>
          </a:blip>
          <a:stretch>
            <a:fillRect/>
          </a:stretch>
        </p:blipFill>
        <p:spPr>
          <a:xfrm>
            <a:off x="4512750" y="4094438"/>
            <a:ext cx="1756974" cy="665725"/>
          </a:xfrm>
          <a:prstGeom prst="rect">
            <a:avLst/>
          </a:prstGeom>
          <a:noFill/>
          <a:ln>
            <a:noFill/>
          </a:ln>
        </p:spPr>
      </p:pic>
      <p:cxnSp>
        <p:nvCxnSpPr>
          <p:cNvPr id="695" name="Google Shape;695;p43"/>
          <p:cNvCxnSpPr>
            <a:stCxn id="683" idx="0"/>
            <a:endCxn id="685" idx="1"/>
          </p:cNvCxnSpPr>
          <p:nvPr/>
        </p:nvCxnSpPr>
        <p:spPr>
          <a:xfrm rot="-5400000">
            <a:off x="1039487" y="1805500"/>
            <a:ext cx="782700" cy="1285200"/>
          </a:xfrm>
          <a:prstGeom prst="bentConnector2">
            <a:avLst/>
          </a:prstGeom>
          <a:noFill/>
          <a:ln cap="flat" cmpd="sng" w="9525">
            <a:solidFill>
              <a:schemeClr val="dk2"/>
            </a:solidFill>
            <a:prstDash val="solid"/>
            <a:round/>
            <a:headEnd len="med" w="med" type="none"/>
            <a:tailEnd len="med" w="med" type="triangle"/>
          </a:ln>
        </p:spPr>
      </p:cxnSp>
      <p:cxnSp>
        <p:nvCxnSpPr>
          <p:cNvPr id="696" name="Google Shape;696;p43"/>
          <p:cNvCxnSpPr>
            <a:stCxn id="683" idx="3"/>
            <a:endCxn id="684" idx="1"/>
          </p:cNvCxnSpPr>
          <p:nvPr/>
        </p:nvCxnSpPr>
        <p:spPr>
          <a:xfrm>
            <a:off x="1161475" y="3212687"/>
            <a:ext cx="912000" cy="0"/>
          </a:xfrm>
          <a:prstGeom prst="straightConnector1">
            <a:avLst/>
          </a:prstGeom>
          <a:noFill/>
          <a:ln cap="flat" cmpd="sng" w="9525">
            <a:solidFill>
              <a:schemeClr val="dk2"/>
            </a:solidFill>
            <a:prstDash val="solid"/>
            <a:round/>
            <a:headEnd len="med" w="med" type="none"/>
            <a:tailEnd len="med" w="med" type="triangle"/>
          </a:ln>
        </p:spPr>
      </p:cxnSp>
      <p:pic>
        <p:nvPicPr>
          <p:cNvPr id="697" name="Google Shape;697;p43"/>
          <p:cNvPicPr preferRelativeResize="0"/>
          <p:nvPr/>
        </p:nvPicPr>
        <p:blipFill>
          <a:blip r:embed="rId14">
            <a:alphaModFix/>
          </a:blip>
          <a:stretch>
            <a:fillRect/>
          </a:stretch>
        </p:blipFill>
        <p:spPr>
          <a:xfrm>
            <a:off x="7200363" y="2571750"/>
            <a:ext cx="548700" cy="503517"/>
          </a:xfrm>
          <a:prstGeom prst="rect">
            <a:avLst/>
          </a:prstGeom>
          <a:noFill/>
          <a:ln>
            <a:noFill/>
          </a:ln>
        </p:spPr>
      </p:pic>
      <p:pic>
        <p:nvPicPr>
          <p:cNvPr id="698" name="Google Shape;698;p43"/>
          <p:cNvPicPr preferRelativeResize="0"/>
          <p:nvPr/>
        </p:nvPicPr>
        <p:blipFill>
          <a:blip r:embed="rId15">
            <a:alphaModFix/>
          </a:blip>
          <a:stretch>
            <a:fillRect/>
          </a:stretch>
        </p:blipFill>
        <p:spPr>
          <a:xfrm>
            <a:off x="7171600" y="1981312"/>
            <a:ext cx="606225" cy="606225"/>
          </a:xfrm>
          <a:prstGeom prst="rect">
            <a:avLst/>
          </a:prstGeom>
          <a:noFill/>
          <a:ln>
            <a:noFill/>
          </a:ln>
        </p:spPr>
      </p:pic>
      <p:pic>
        <p:nvPicPr>
          <p:cNvPr id="699" name="Google Shape;699;p43"/>
          <p:cNvPicPr preferRelativeResize="0"/>
          <p:nvPr/>
        </p:nvPicPr>
        <p:blipFill>
          <a:blip r:embed="rId16">
            <a:alphaModFix/>
          </a:blip>
          <a:stretch>
            <a:fillRect/>
          </a:stretch>
        </p:blipFill>
        <p:spPr>
          <a:xfrm>
            <a:off x="7006575" y="1364874"/>
            <a:ext cx="936300" cy="572700"/>
          </a:xfrm>
          <a:prstGeom prst="rect">
            <a:avLst/>
          </a:prstGeom>
          <a:noFill/>
          <a:ln>
            <a:noFill/>
          </a:ln>
        </p:spPr>
      </p:pic>
      <p:pic>
        <p:nvPicPr>
          <p:cNvPr id="700" name="Google Shape;700;p43"/>
          <p:cNvPicPr preferRelativeResize="0"/>
          <p:nvPr/>
        </p:nvPicPr>
        <p:blipFill>
          <a:blip r:embed="rId17">
            <a:alphaModFix/>
          </a:blip>
          <a:stretch>
            <a:fillRect/>
          </a:stretch>
        </p:blipFill>
        <p:spPr>
          <a:xfrm>
            <a:off x="2944144" y="1164550"/>
            <a:ext cx="549309" cy="665700"/>
          </a:xfrm>
          <a:prstGeom prst="rect">
            <a:avLst/>
          </a:prstGeom>
          <a:noFill/>
          <a:ln>
            <a:noFill/>
          </a:ln>
        </p:spPr>
      </p:pic>
      <p:pic>
        <p:nvPicPr>
          <p:cNvPr id="701" name="Google Shape;701;p43"/>
          <p:cNvPicPr preferRelativeResize="0"/>
          <p:nvPr/>
        </p:nvPicPr>
        <p:blipFill>
          <a:blip r:embed="rId18">
            <a:alphaModFix/>
          </a:blip>
          <a:stretch>
            <a:fillRect/>
          </a:stretch>
        </p:blipFill>
        <p:spPr>
          <a:xfrm>
            <a:off x="533538" y="2963725"/>
            <a:ext cx="509400" cy="393600"/>
          </a:xfrm>
          <a:prstGeom prst="ellipse">
            <a:avLst/>
          </a:prstGeom>
          <a:noFill/>
          <a:ln>
            <a:noFill/>
          </a:ln>
        </p:spPr>
      </p:pic>
      <p:cxnSp>
        <p:nvCxnSpPr>
          <p:cNvPr id="702" name="Google Shape;702;p43"/>
          <p:cNvCxnSpPr>
            <a:stCxn id="689" idx="1"/>
            <a:endCxn id="688" idx="3"/>
          </p:cNvCxnSpPr>
          <p:nvPr/>
        </p:nvCxnSpPr>
        <p:spPr>
          <a:xfrm rot="10800000">
            <a:off x="4103058" y="2056736"/>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43"/>
          <p:cNvCxnSpPr/>
          <p:nvPr/>
        </p:nvCxnSpPr>
        <p:spPr>
          <a:xfrm rot="10800000">
            <a:off x="2773033" y="2056736"/>
            <a:ext cx="630300" cy="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43"/>
          <p:cNvCxnSpPr>
            <a:endCxn id="694" idx="0"/>
          </p:cNvCxnSpPr>
          <p:nvPr/>
        </p:nvCxnSpPr>
        <p:spPr>
          <a:xfrm flipH="1">
            <a:off x="5391237" y="2837738"/>
            <a:ext cx="1498800" cy="12567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43"/>
          <p:cNvCxnSpPr>
            <a:stCxn id="694" idx="1"/>
            <a:endCxn id="691" idx="3"/>
          </p:cNvCxnSpPr>
          <p:nvPr/>
        </p:nvCxnSpPr>
        <p:spPr>
          <a:xfrm rot="10800000">
            <a:off x="4162950" y="4427300"/>
            <a:ext cx="349800" cy="0"/>
          </a:xfrm>
          <a:prstGeom prst="straightConnector1">
            <a:avLst/>
          </a:prstGeom>
          <a:noFill/>
          <a:ln cap="flat" cmpd="sng" w="9525">
            <a:solidFill>
              <a:schemeClr val="dk2"/>
            </a:solidFill>
            <a:prstDash val="solid"/>
            <a:round/>
            <a:headEnd len="med" w="med" type="none"/>
            <a:tailEnd len="med" w="med" type="triangle"/>
          </a:ln>
        </p:spPr>
      </p:cxnSp>
      <p:pic>
        <p:nvPicPr>
          <p:cNvPr id="706" name="Google Shape;706;p43"/>
          <p:cNvPicPr preferRelativeResize="0"/>
          <p:nvPr/>
        </p:nvPicPr>
        <p:blipFill>
          <a:blip r:embed="rId19">
            <a:alphaModFix/>
          </a:blip>
          <a:stretch>
            <a:fillRect/>
          </a:stretch>
        </p:blipFill>
        <p:spPr>
          <a:xfrm>
            <a:off x="8153199" y="3555925"/>
            <a:ext cx="699651" cy="699674"/>
          </a:xfrm>
          <a:prstGeom prst="rect">
            <a:avLst/>
          </a:prstGeom>
          <a:noFill/>
          <a:ln>
            <a:noFill/>
          </a:ln>
        </p:spPr>
      </p:pic>
      <p:pic>
        <p:nvPicPr>
          <p:cNvPr id="707" name="Google Shape;707;p43"/>
          <p:cNvPicPr preferRelativeResize="0"/>
          <p:nvPr/>
        </p:nvPicPr>
        <p:blipFill>
          <a:blip r:embed="rId20">
            <a:alphaModFix/>
          </a:blip>
          <a:stretch>
            <a:fillRect/>
          </a:stretch>
        </p:blipFill>
        <p:spPr>
          <a:xfrm>
            <a:off x="8129787" y="2074872"/>
            <a:ext cx="746475" cy="746456"/>
          </a:xfrm>
          <a:prstGeom prst="rect">
            <a:avLst/>
          </a:prstGeom>
          <a:noFill/>
          <a:ln>
            <a:noFill/>
          </a:ln>
        </p:spPr>
      </p:pic>
      <p:pic>
        <p:nvPicPr>
          <p:cNvPr id="708" name="Google Shape;708;p43"/>
          <p:cNvPicPr preferRelativeResize="0"/>
          <p:nvPr/>
        </p:nvPicPr>
        <p:blipFill>
          <a:blip r:embed="rId21">
            <a:alphaModFix/>
          </a:blip>
          <a:stretch>
            <a:fillRect/>
          </a:stretch>
        </p:blipFill>
        <p:spPr>
          <a:xfrm>
            <a:off x="6802175" y="4487797"/>
            <a:ext cx="2106316" cy="400200"/>
          </a:xfrm>
          <a:prstGeom prst="rect">
            <a:avLst/>
          </a:prstGeom>
          <a:noFill/>
          <a:ln>
            <a:noFill/>
          </a:ln>
        </p:spPr>
      </p:pic>
      <p:pic>
        <p:nvPicPr>
          <p:cNvPr id="709" name="Google Shape;709;p43"/>
          <p:cNvPicPr preferRelativeResize="0"/>
          <p:nvPr/>
        </p:nvPicPr>
        <p:blipFill>
          <a:blip r:embed="rId22">
            <a:alphaModFix/>
          </a:blip>
          <a:stretch>
            <a:fillRect/>
          </a:stretch>
        </p:blipFill>
        <p:spPr>
          <a:xfrm>
            <a:off x="2963350" y="3489050"/>
            <a:ext cx="510900" cy="510900"/>
          </a:xfrm>
          <a:prstGeom prst="rect">
            <a:avLst/>
          </a:prstGeom>
          <a:noFill/>
          <a:ln>
            <a:noFill/>
          </a:ln>
        </p:spPr>
      </p:pic>
      <p:cxnSp>
        <p:nvCxnSpPr>
          <p:cNvPr id="710" name="Google Shape;710;p43"/>
          <p:cNvCxnSpPr/>
          <p:nvPr/>
        </p:nvCxnSpPr>
        <p:spPr>
          <a:xfrm flipH="1" rot="-5400000">
            <a:off x="1021562" y="3381863"/>
            <a:ext cx="782700" cy="1285200"/>
          </a:xfrm>
          <a:prstGeom prst="bentConnector2">
            <a:avLst/>
          </a:prstGeom>
          <a:noFill/>
          <a:ln cap="flat" cmpd="sng" w="9525">
            <a:solidFill>
              <a:schemeClr val="dk2"/>
            </a:solidFill>
            <a:prstDash val="solid"/>
            <a:round/>
            <a:headEnd len="med" w="med" type="none"/>
            <a:tailEnd len="med" w="med" type="triangle"/>
          </a:ln>
        </p:spPr>
      </p:cxnSp>
      <p:cxnSp>
        <p:nvCxnSpPr>
          <p:cNvPr id="711" name="Google Shape;711;p43"/>
          <p:cNvCxnSpPr>
            <a:stCxn id="691" idx="1"/>
            <a:endCxn id="693" idx="3"/>
          </p:cNvCxnSpPr>
          <p:nvPr/>
        </p:nvCxnSpPr>
        <p:spPr>
          <a:xfrm rot="10800000">
            <a:off x="2772900" y="4427312"/>
            <a:ext cx="510900" cy="0"/>
          </a:xfrm>
          <a:prstGeom prst="straightConnector1">
            <a:avLst/>
          </a:prstGeom>
          <a:noFill/>
          <a:ln cap="flat" cmpd="sng" w="9525">
            <a:solidFill>
              <a:schemeClr val="dk2"/>
            </a:solidFill>
            <a:prstDash val="solid"/>
            <a:round/>
            <a:headEnd len="med" w="med" type="none"/>
            <a:tailEnd len="med" w="med" type="triangle"/>
          </a:ln>
        </p:spPr>
      </p:cxnSp>
      <p:sp>
        <p:nvSpPr>
          <p:cNvPr id="712" name="Google Shape;712;p43"/>
          <p:cNvSpPr txBox="1"/>
          <p:nvPr/>
        </p:nvSpPr>
        <p:spPr>
          <a:xfrm>
            <a:off x="6475175" y="-3150075"/>
            <a:ext cx="92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13" name="Google Shape;713;p43"/>
          <p:cNvPicPr preferRelativeResize="0"/>
          <p:nvPr/>
        </p:nvPicPr>
        <p:blipFill>
          <a:blip r:embed="rId23">
            <a:alphaModFix/>
          </a:blip>
          <a:stretch>
            <a:fillRect/>
          </a:stretch>
        </p:blipFill>
        <p:spPr>
          <a:xfrm>
            <a:off x="1629500" y="3948301"/>
            <a:ext cx="349800" cy="349800"/>
          </a:xfrm>
          <a:prstGeom prst="rect">
            <a:avLst/>
          </a:prstGeom>
          <a:noFill/>
          <a:ln>
            <a:noFill/>
          </a:ln>
        </p:spPr>
      </p:pic>
      <p:pic>
        <p:nvPicPr>
          <p:cNvPr id="714" name="Google Shape;714;p43"/>
          <p:cNvPicPr preferRelativeResize="0"/>
          <p:nvPr/>
        </p:nvPicPr>
        <p:blipFill>
          <a:blip r:embed="rId24">
            <a:alphaModFix/>
          </a:blip>
          <a:stretch>
            <a:fillRect/>
          </a:stretch>
        </p:blipFill>
        <p:spPr>
          <a:xfrm>
            <a:off x="5767401" y="618388"/>
            <a:ext cx="746475" cy="746475"/>
          </a:xfrm>
          <a:prstGeom prst="rect">
            <a:avLst/>
          </a:prstGeom>
          <a:noFill/>
          <a:ln>
            <a:noFill/>
          </a:ln>
        </p:spPr>
      </p:pic>
      <p:pic>
        <p:nvPicPr>
          <p:cNvPr id="715" name="Google Shape;715;p43"/>
          <p:cNvPicPr preferRelativeResize="0"/>
          <p:nvPr/>
        </p:nvPicPr>
        <p:blipFill>
          <a:blip r:embed="rId25">
            <a:alphaModFix/>
          </a:blip>
          <a:stretch>
            <a:fillRect/>
          </a:stretch>
        </p:blipFill>
        <p:spPr>
          <a:xfrm>
            <a:off x="5767388" y="2450275"/>
            <a:ext cx="746475" cy="746475"/>
          </a:xfrm>
          <a:prstGeom prst="rect">
            <a:avLst/>
          </a:prstGeom>
          <a:noFill/>
          <a:ln>
            <a:noFill/>
          </a:ln>
        </p:spPr>
      </p:pic>
      <p:pic>
        <p:nvPicPr>
          <p:cNvPr id="716" name="Google Shape;716;p43"/>
          <p:cNvPicPr preferRelativeResize="0"/>
          <p:nvPr/>
        </p:nvPicPr>
        <p:blipFill>
          <a:blip r:embed="rId26">
            <a:alphaModFix/>
          </a:blip>
          <a:stretch>
            <a:fillRect/>
          </a:stretch>
        </p:blipFill>
        <p:spPr>
          <a:xfrm>
            <a:off x="1525600" y="4584427"/>
            <a:ext cx="509400" cy="49284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sp>
        <p:nvSpPr>
          <p:cNvPr id="721" name="Google Shape;7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使った技術</a:t>
            </a:r>
            <a:endParaRPr/>
          </a:p>
        </p:txBody>
      </p:sp>
      <p:grpSp>
        <p:nvGrpSpPr>
          <p:cNvPr id="722" name="Google Shape;722;p44"/>
          <p:cNvGrpSpPr/>
          <p:nvPr/>
        </p:nvGrpSpPr>
        <p:grpSpPr>
          <a:xfrm>
            <a:off x="475625" y="1618488"/>
            <a:ext cx="3778578" cy="1366887"/>
            <a:chOff x="475625" y="1389888"/>
            <a:chExt cx="3778578" cy="1366887"/>
          </a:xfrm>
        </p:grpSpPr>
        <p:pic>
          <p:nvPicPr>
            <p:cNvPr id="723" name="Google Shape;723;p44"/>
            <p:cNvPicPr preferRelativeResize="0"/>
            <p:nvPr/>
          </p:nvPicPr>
          <p:blipFill>
            <a:blip r:embed="rId3">
              <a:alphaModFix/>
            </a:blip>
            <a:stretch>
              <a:fillRect/>
            </a:stretch>
          </p:blipFill>
          <p:spPr>
            <a:xfrm>
              <a:off x="475625" y="1389888"/>
              <a:ext cx="1756974" cy="665725"/>
            </a:xfrm>
            <a:prstGeom prst="rect">
              <a:avLst/>
            </a:prstGeom>
            <a:noFill/>
            <a:ln>
              <a:noFill/>
            </a:ln>
          </p:spPr>
        </p:pic>
        <p:pic>
          <p:nvPicPr>
            <p:cNvPr id="724" name="Google Shape;724;p44"/>
            <p:cNvPicPr preferRelativeResize="0"/>
            <p:nvPr/>
          </p:nvPicPr>
          <p:blipFill>
            <a:blip r:embed="rId4">
              <a:alphaModFix/>
            </a:blip>
            <a:stretch>
              <a:fillRect/>
            </a:stretch>
          </p:blipFill>
          <p:spPr>
            <a:xfrm>
              <a:off x="2363125" y="1436399"/>
              <a:ext cx="936300" cy="572700"/>
            </a:xfrm>
            <a:prstGeom prst="rect">
              <a:avLst/>
            </a:prstGeom>
            <a:noFill/>
            <a:ln>
              <a:noFill/>
            </a:ln>
          </p:spPr>
        </p:pic>
        <p:pic>
          <p:nvPicPr>
            <p:cNvPr id="725" name="Google Shape;725;p44"/>
            <p:cNvPicPr preferRelativeResize="0"/>
            <p:nvPr/>
          </p:nvPicPr>
          <p:blipFill>
            <a:blip r:embed="rId5">
              <a:alphaModFix/>
            </a:blip>
            <a:stretch>
              <a:fillRect/>
            </a:stretch>
          </p:blipFill>
          <p:spPr>
            <a:xfrm>
              <a:off x="3371075" y="1392439"/>
              <a:ext cx="660624" cy="660624"/>
            </a:xfrm>
            <a:prstGeom prst="rect">
              <a:avLst/>
            </a:prstGeom>
            <a:noFill/>
            <a:ln>
              <a:noFill/>
            </a:ln>
          </p:spPr>
        </p:pic>
        <p:pic>
          <p:nvPicPr>
            <p:cNvPr id="726" name="Google Shape;726;p44"/>
            <p:cNvPicPr preferRelativeResize="0"/>
            <p:nvPr/>
          </p:nvPicPr>
          <p:blipFill>
            <a:blip r:embed="rId6">
              <a:alphaModFix/>
            </a:blip>
            <a:stretch>
              <a:fillRect/>
            </a:stretch>
          </p:blipFill>
          <p:spPr>
            <a:xfrm>
              <a:off x="856200" y="2145225"/>
              <a:ext cx="995825" cy="497925"/>
            </a:xfrm>
            <a:prstGeom prst="rect">
              <a:avLst/>
            </a:prstGeom>
            <a:noFill/>
            <a:ln>
              <a:noFill/>
            </a:ln>
          </p:spPr>
        </p:pic>
        <p:pic>
          <p:nvPicPr>
            <p:cNvPr id="727" name="Google Shape;727;p44"/>
            <p:cNvPicPr preferRelativeResize="0"/>
            <p:nvPr/>
          </p:nvPicPr>
          <p:blipFill>
            <a:blip r:embed="rId7">
              <a:alphaModFix/>
            </a:blip>
            <a:stretch>
              <a:fillRect/>
            </a:stretch>
          </p:blipFill>
          <p:spPr>
            <a:xfrm>
              <a:off x="1982400" y="2091074"/>
              <a:ext cx="660625" cy="606226"/>
            </a:xfrm>
            <a:prstGeom prst="rect">
              <a:avLst/>
            </a:prstGeom>
            <a:noFill/>
            <a:ln>
              <a:noFill/>
            </a:ln>
          </p:spPr>
        </p:pic>
        <p:pic>
          <p:nvPicPr>
            <p:cNvPr id="728" name="Google Shape;728;p44"/>
            <p:cNvPicPr preferRelativeResize="0"/>
            <p:nvPr/>
          </p:nvPicPr>
          <p:blipFill>
            <a:blip r:embed="rId8">
              <a:alphaModFix/>
            </a:blip>
            <a:stretch>
              <a:fillRect/>
            </a:stretch>
          </p:blipFill>
          <p:spPr>
            <a:xfrm>
              <a:off x="2870850" y="2053075"/>
              <a:ext cx="606225" cy="606225"/>
            </a:xfrm>
            <a:prstGeom prst="rect">
              <a:avLst/>
            </a:prstGeom>
            <a:noFill/>
            <a:ln>
              <a:noFill/>
            </a:ln>
          </p:spPr>
        </p:pic>
        <p:pic>
          <p:nvPicPr>
            <p:cNvPr id="729" name="Google Shape;729;p44"/>
            <p:cNvPicPr preferRelativeResize="0"/>
            <p:nvPr/>
          </p:nvPicPr>
          <p:blipFill>
            <a:blip r:embed="rId9">
              <a:alphaModFix/>
            </a:blip>
            <a:stretch>
              <a:fillRect/>
            </a:stretch>
          </p:blipFill>
          <p:spPr>
            <a:xfrm>
              <a:off x="3704894" y="2091075"/>
              <a:ext cx="549309" cy="665700"/>
            </a:xfrm>
            <a:prstGeom prst="rect">
              <a:avLst/>
            </a:prstGeom>
            <a:noFill/>
            <a:ln>
              <a:noFill/>
            </a:ln>
          </p:spPr>
        </p:pic>
      </p:grpSp>
      <p:grpSp>
        <p:nvGrpSpPr>
          <p:cNvPr id="730" name="Google Shape;730;p44"/>
          <p:cNvGrpSpPr/>
          <p:nvPr/>
        </p:nvGrpSpPr>
        <p:grpSpPr>
          <a:xfrm>
            <a:off x="519575" y="3474888"/>
            <a:ext cx="6299037" cy="1188337"/>
            <a:chOff x="674475" y="3578138"/>
            <a:chExt cx="6299037" cy="1188337"/>
          </a:xfrm>
        </p:grpSpPr>
        <p:pic>
          <p:nvPicPr>
            <p:cNvPr id="731" name="Google Shape;731;p44"/>
            <p:cNvPicPr preferRelativeResize="0"/>
            <p:nvPr/>
          </p:nvPicPr>
          <p:blipFill>
            <a:blip r:embed="rId10">
              <a:alphaModFix/>
            </a:blip>
            <a:stretch>
              <a:fillRect/>
            </a:stretch>
          </p:blipFill>
          <p:spPr>
            <a:xfrm>
              <a:off x="674475" y="3770650"/>
              <a:ext cx="995825" cy="995825"/>
            </a:xfrm>
            <a:prstGeom prst="rect">
              <a:avLst/>
            </a:prstGeom>
            <a:noFill/>
            <a:ln>
              <a:noFill/>
            </a:ln>
          </p:spPr>
        </p:pic>
        <p:pic>
          <p:nvPicPr>
            <p:cNvPr id="732" name="Google Shape;732;p44"/>
            <p:cNvPicPr preferRelativeResize="0"/>
            <p:nvPr/>
          </p:nvPicPr>
          <p:blipFill>
            <a:blip r:embed="rId11">
              <a:alphaModFix/>
            </a:blip>
            <a:stretch>
              <a:fillRect/>
            </a:stretch>
          </p:blipFill>
          <p:spPr>
            <a:xfrm>
              <a:off x="1814800" y="3770650"/>
              <a:ext cx="995825" cy="995825"/>
            </a:xfrm>
            <a:prstGeom prst="rect">
              <a:avLst/>
            </a:prstGeom>
            <a:noFill/>
            <a:ln>
              <a:noFill/>
            </a:ln>
          </p:spPr>
        </p:pic>
        <p:pic>
          <p:nvPicPr>
            <p:cNvPr id="733" name="Google Shape;733;p44"/>
            <p:cNvPicPr preferRelativeResize="0"/>
            <p:nvPr/>
          </p:nvPicPr>
          <p:blipFill>
            <a:blip r:embed="rId12">
              <a:alphaModFix/>
            </a:blip>
            <a:stretch>
              <a:fillRect/>
            </a:stretch>
          </p:blipFill>
          <p:spPr>
            <a:xfrm>
              <a:off x="4031700" y="4004450"/>
              <a:ext cx="660625" cy="660625"/>
            </a:xfrm>
            <a:prstGeom prst="rect">
              <a:avLst/>
            </a:prstGeom>
            <a:noFill/>
            <a:ln>
              <a:noFill/>
            </a:ln>
          </p:spPr>
        </p:pic>
        <p:pic>
          <p:nvPicPr>
            <p:cNvPr id="734" name="Google Shape;734;p44"/>
            <p:cNvPicPr preferRelativeResize="0"/>
            <p:nvPr/>
          </p:nvPicPr>
          <p:blipFill>
            <a:blip r:embed="rId13">
              <a:alphaModFix/>
            </a:blip>
            <a:stretch>
              <a:fillRect/>
            </a:stretch>
          </p:blipFill>
          <p:spPr>
            <a:xfrm>
              <a:off x="4971763" y="4004450"/>
              <a:ext cx="660625" cy="660625"/>
            </a:xfrm>
            <a:prstGeom prst="rect">
              <a:avLst/>
            </a:prstGeom>
            <a:noFill/>
            <a:ln cap="flat" cmpd="sng" w="9525">
              <a:solidFill>
                <a:srgbClr val="FFFFFF"/>
              </a:solidFill>
              <a:prstDash val="solid"/>
              <a:round/>
              <a:headEnd len="sm" w="sm" type="none"/>
              <a:tailEnd len="sm" w="sm" type="none"/>
            </a:ln>
          </p:spPr>
        </p:pic>
        <p:pic>
          <p:nvPicPr>
            <p:cNvPr id="735" name="Google Shape;735;p44"/>
            <p:cNvPicPr preferRelativeResize="0"/>
            <p:nvPr/>
          </p:nvPicPr>
          <p:blipFill>
            <a:blip r:embed="rId14">
              <a:alphaModFix/>
            </a:blip>
            <a:stretch>
              <a:fillRect/>
            </a:stretch>
          </p:blipFill>
          <p:spPr>
            <a:xfrm>
              <a:off x="5785175" y="3578138"/>
              <a:ext cx="1188337" cy="1188337"/>
            </a:xfrm>
            <a:prstGeom prst="rect">
              <a:avLst/>
            </a:prstGeom>
            <a:noFill/>
            <a:ln>
              <a:noFill/>
            </a:ln>
          </p:spPr>
        </p:pic>
        <p:pic>
          <p:nvPicPr>
            <p:cNvPr id="736" name="Google Shape;736;p44"/>
            <p:cNvPicPr preferRelativeResize="0"/>
            <p:nvPr/>
          </p:nvPicPr>
          <p:blipFill>
            <a:blip r:embed="rId15">
              <a:alphaModFix/>
            </a:blip>
            <a:stretch>
              <a:fillRect/>
            </a:stretch>
          </p:blipFill>
          <p:spPr>
            <a:xfrm>
              <a:off x="2990263" y="3953775"/>
              <a:ext cx="761999" cy="761999"/>
            </a:xfrm>
            <a:prstGeom prst="rect">
              <a:avLst/>
            </a:prstGeom>
            <a:noFill/>
            <a:ln>
              <a:noFill/>
            </a:ln>
          </p:spPr>
        </p:pic>
      </p:grpSp>
      <p:sp>
        <p:nvSpPr>
          <p:cNvPr id="737" name="Google Shape;73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738" name="Google Shape;738;p44"/>
          <p:cNvGrpSpPr/>
          <p:nvPr/>
        </p:nvGrpSpPr>
        <p:grpSpPr>
          <a:xfrm>
            <a:off x="5343145" y="1636814"/>
            <a:ext cx="2990669" cy="1460990"/>
            <a:chOff x="5246713" y="1115413"/>
            <a:chExt cx="3257100" cy="1621701"/>
          </a:xfrm>
        </p:grpSpPr>
        <p:pic>
          <p:nvPicPr>
            <p:cNvPr id="739" name="Google Shape;739;p44"/>
            <p:cNvPicPr preferRelativeResize="0"/>
            <p:nvPr/>
          </p:nvPicPr>
          <p:blipFill rotWithShape="1">
            <a:blip r:embed="rId16">
              <a:alphaModFix/>
            </a:blip>
            <a:srcRect b="0" l="0" r="0" t="0"/>
            <a:stretch/>
          </p:blipFill>
          <p:spPr>
            <a:xfrm>
              <a:off x="7741813" y="1975113"/>
              <a:ext cx="762000" cy="762000"/>
            </a:xfrm>
            <a:prstGeom prst="rect">
              <a:avLst/>
            </a:prstGeom>
            <a:noFill/>
            <a:ln>
              <a:noFill/>
            </a:ln>
          </p:spPr>
        </p:pic>
        <p:pic>
          <p:nvPicPr>
            <p:cNvPr id="740" name="Google Shape;740;p44"/>
            <p:cNvPicPr preferRelativeResize="0"/>
            <p:nvPr/>
          </p:nvPicPr>
          <p:blipFill rotWithShape="1">
            <a:blip r:embed="rId17">
              <a:alphaModFix/>
            </a:blip>
            <a:srcRect b="0" l="0" r="0" t="0"/>
            <a:stretch/>
          </p:blipFill>
          <p:spPr>
            <a:xfrm>
              <a:off x="5246713" y="1115431"/>
              <a:ext cx="762000" cy="762000"/>
            </a:xfrm>
            <a:prstGeom prst="rect">
              <a:avLst/>
            </a:prstGeom>
            <a:noFill/>
            <a:ln>
              <a:noFill/>
            </a:ln>
          </p:spPr>
        </p:pic>
        <p:pic>
          <p:nvPicPr>
            <p:cNvPr id="741" name="Google Shape;741;p44"/>
            <p:cNvPicPr preferRelativeResize="0"/>
            <p:nvPr/>
          </p:nvPicPr>
          <p:blipFill rotWithShape="1">
            <a:blip r:embed="rId18">
              <a:alphaModFix/>
            </a:blip>
            <a:srcRect b="0" l="0" r="0" t="0"/>
            <a:stretch/>
          </p:blipFill>
          <p:spPr>
            <a:xfrm>
              <a:off x="6743950" y="1975113"/>
              <a:ext cx="762000" cy="762000"/>
            </a:xfrm>
            <a:prstGeom prst="rect">
              <a:avLst/>
            </a:prstGeom>
            <a:noFill/>
            <a:ln>
              <a:noFill/>
            </a:ln>
          </p:spPr>
        </p:pic>
        <p:pic>
          <p:nvPicPr>
            <p:cNvPr id="742" name="Google Shape;742;p44"/>
            <p:cNvPicPr preferRelativeResize="0"/>
            <p:nvPr/>
          </p:nvPicPr>
          <p:blipFill rotWithShape="1">
            <a:blip r:embed="rId19">
              <a:alphaModFix/>
            </a:blip>
            <a:srcRect b="0" l="0" r="0" t="0"/>
            <a:stretch/>
          </p:blipFill>
          <p:spPr>
            <a:xfrm>
              <a:off x="7235163" y="1115413"/>
              <a:ext cx="762000" cy="762000"/>
            </a:xfrm>
            <a:prstGeom prst="rect">
              <a:avLst/>
            </a:prstGeom>
            <a:noFill/>
            <a:ln>
              <a:noFill/>
            </a:ln>
          </p:spPr>
        </p:pic>
        <p:pic>
          <p:nvPicPr>
            <p:cNvPr id="743" name="Google Shape;743;p44"/>
            <p:cNvPicPr preferRelativeResize="0"/>
            <p:nvPr/>
          </p:nvPicPr>
          <p:blipFill rotWithShape="1">
            <a:blip r:embed="rId20">
              <a:alphaModFix/>
            </a:blip>
            <a:srcRect b="0" l="0" r="0" t="0"/>
            <a:stretch/>
          </p:blipFill>
          <p:spPr>
            <a:xfrm>
              <a:off x="6240946" y="1115425"/>
              <a:ext cx="762000" cy="762000"/>
            </a:xfrm>
            <a:prstGeom prst="rect">
              <a:avLst/>
            </a:prstGeom>
            <a:noFill/>
            <a:ln>
              <a:noFill/>
            </a:ln>
          </p:spPr>
        </p:pic>
        <p:pic>
          <p:nvPicPr>
            <p:cNvPr id="744" name="Google Shape;744;p44"/>
            <p:cNvPicPr preferRelativeResize="0"/>
            <p:nvPr/>
          </p:nvPicPr>
          <p:blipFill rotWithShape="1">
            <a:blip r:embed="rId21">
              <a:alphaModFix/>
            </a:blip>
            <a:srcRect b="0" l="0" r="0" t="0"/>
            <a:stretch/>
          </p:blipFill>
          <p:spPr>
            <a:xfrm>
              <a:off x="5746063" y="1975113"/>
              <a:ext cx="762000" cy="762000"/>
            </a:xfrm>
            <a:prstGeom prst="rect">
              <a:avLst/>
            </a:prstGeom>
            <a:noFill/>
            <a:ln>
              <a:noFill/>
            </a:ln>
          </p:spPr>
        </p:pic>
      </p:grpSp>
      <p:sp>
        <p:nvSpPr>
          <p:cNvPr id="745" name="Google Shape;745;p44"/>
          <p:cNvSpPr txBox="1"/>
          <p:nvPr/>
        </p:nvSpPr>
        <p:spPr>
          <a:xfrm>
            <a:off x="7525650" y="3021375"/>
            <a:ext cx="9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（予定）</a:t>
            </a:r>
            <a:endParaRPr/>
          </a:p>
        </p:txBody>
      </p:sp>
      <p:sp>
        <p:nvSpPr>
          <p:cNvPr id="746" name="Google Shape;746;p44"/>
          <p:cNvSpPr txBox="1"/>
          <p:nvPr/>
        </p:nvSpPr>
        <p:spPr>
          <a:xfrm>
            <a:off x="251375" y="1246325"/>
            <a:ext cx="17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Webサービス開発</a:t>
            </a:r>
            <a:endParaRPr b="1"/>
          </a:p>
        </p:txBody>
      </p:sp>
      <p:sp>
        <p:nvSpPr>
          <p:cNvPr id="747" name="Google Shape;747;p44"/>
          <p:cNvSpPr txBox="1"/>
          <p:nvPr/>
        </p:nvSpPr>
        <p:spPr>
          <a:xfrm>
            <a:off x="4994100" y="1246325"/>
            <a:ext cx="17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AWS</a:t>
            </a:r>
            <a:endParaRPr b="1"/>
          </a:p>
        </p:txBody>
      </p:sp>
      <p:sp>
        <p:nvSpPr>
          <p:cNvPr id="748" name="Google Shape;748;p44"/>
          <p:cNvSpPr txBox="1"/>
          <p:nvPr/>
        </p:nvSpPr>
        <p:spPr>
          <a:xfrm>
            <a:off x="865550" y="3252750"/>
            <a:ext cx="25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チーム開発補助ツール</a:t>
            </a:r>
            <a:endParaRPr b="1"/>
          </a:p>
        </p:txBody>
      </p:sp>
      <p:pic>
        <p:nvPicPr>
          <p:cNvPr id="749" name="Google Shape;749;p44"/>
          <p:cNvPicPr preferRelativeResize="0"/>
          <p:nvPr/>
        </p:nvPicPr>
        <p:blipFill>
          <a:blip r:embed="rId22">
            <a:alphaModFix/>
          </a:blip>
          <a:stretch>
            <a:fillRect/>
          </a:stretch>
        </p:blipFill>
        <p:spPr>
          <a:xfrm>
            <a:off x="6809800" y="3992722"/>
            <a:ext cx="2106316" cy="4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3" name="Shape 753"/>
        <p:cNvGrpSpPr/>
        <p:nvPr/>
      </p:nvGrpSpPr>
      <p:grpSpPr>
        <a:xfrm>
          <a:off x="0" y="0"/>
          <a:ext cx="0" cy="0"/>
          <a:chOff x="0" y="0"/>
          <a:chExt cx="0" cy="0"/>
        </a:xfrm>
      </p:grpSpPr>
      <p:sp>
        <p:nvSpPr>
          <p:cNvPr id="754" name="Google Shape;75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5" name="Google Shape;75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56" name="Google Shape;75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757" name="Google Shape;757;p45"/>
          <p:cNvPicPr preferRelativeResize="0"/>
          <p:nvPr/>
        </p:nvPicPr>
        <p:blipFill>
          <a:blip r:embed="rId3">
            <a:alphaModFix/>
          </a:blip>
          <a:stretch>
            <a:fillRect/>
          </a:stretch>
        </p:blipFill>
        <p:spPr>
          <a:xfrm>
            <a:off x="1047750" y="495300"/>
            <a:ext cx="7048500" cy="415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6"/>
          <p:cNvPicPr preferRelativeResize="0"/>
          <p:nvPr/>
        </p:nvPicPr>
        <p:blipFill>
          <a:blip r:embed="rId3">
            <a:alphaModFix amt="65000"/>
          </a:blip>
          <a:stretch>
            <a:fillRect/>
          </a:stretch>
        </p:blipFill>
        <p:spPr>
          <a:xfrm>
            <a:off x="-2" y="0"/>
            <a:ext cx="9144000" cy="5143500"/>
          </a:xfrm>
          <a:prstGeom prst="rect">
            <a:avLst/>
          </a:prstGeom>
          <a:noFill/>
          <a:ln>
            <a:noFill/>
          </a:ln>
        </p:spPr>
      </p:pic>
      <p:sp>
        <p:nvSpPr>
          <p:cNvPr id="114" name="Google Shape;11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15" name="Google Shape;115;p16"/>
          <p:cNvSpPr txBox="1"/>
          <p:nvPr>
            <p:ph type="title"/>
          </p:nvPr>
        </p:nvSpPr>
        <p:spPr>
          <a:xfrm>
            <a:off x="232200" y="224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ja" sz="3020" u="sng"/>
              <a:t>基礎編</a:t>
            </a:r>
            <a:r>
              <a:rPr b="1" lang="ja"/>
              <a:t>(6/19〜</a:t>
            </a:r>
            <a:r>
              <a:rPr b="1" lang="ja"/>
              <a:t>6/</a:t>
            </a:r>
            <a:r>
              <a:rPr b="1" lang="ja"/>
              <a:t>30)</a:t>
            </a:r>
            <a:endParaRPr b="1" sz="3020" u="sng"/>
          </a:p>
        </p:txBody>
      </p:sp>
      <p:pic>
        <p:nvPicPr>
          <p:cNvPr id="116" name="Google Shape;116;p16"/>
          <p:cNvPicPr preferRelativeResize="0"/>
          <p:nvPr/>
        </p:nvPicPr>
        <p:blipFill>
          <a:blip r:embed="rId4">
            <a:alphaModFix/>
          </a:blip>
          <a:stretch>
            <a:fillRect/>
          </a:stretch>
        </p:blipFill>
        <p:spPr>
          <a:xfrm>
            <a:off x="8063650" y="0"/>
            <a:ext cx="1080350" cy="108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28300" y="445025"/>
            <a:ext cx="544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基礎編・ワークショップ(〜6/30)</a:t>
            </a:r>
            <a:endParaRPr/>
          </a:p>
        </p:txBody>
      </p:sp>
      <p:grpSp>
        <p:nvGrpSpPr>
          <p:cNvPr id="122" name="Google Shape;122;p17"/>
          <p:cNvGrpSpPr/>
          <p:nvPr/>
        </p:nvGrpSpPr>
        <p:grpSpPr>
          <a:xfrm>
            <a:off x="234088" y="1085063"/>
            <a:ext cx="4201713" cy="1710100"/>
            <a:chOff x="220388" y="1085025"/>
            <a:chExt cx="4201713" cy="1710100"/>
          </a:xfrm>
        </p:grpSpPr>
        <p:grpSp>
          <p:nvGrpSpPr>
            <p:cNvPr id="123" name="Google Shape;123;p17"/>
            <p:cNvGrpSpPr/>
            <p:nvPr/>
          </p:nvGrpSpPr>
          <p:grpSpPr>
            <a:xfrm>
              <a:off x="234000" y="1085063"/>
              <a:ext cx="4188100" cy="1710000"/>
              <a:chOff x="234000" y="1085063"/>
              <a:chExt cx="4188100" cy="1710000"/>
            </a:xfrm>
          </p:grpSpPr>
          <p:sp>
            <p:nvSpPr>
              <p:cNvPr id="124" name="Google Shape;124;p17"/>
              <p:cNvSpPr/>
              <p:nvPr/>
            </p:nvSpPr>
            <p:spPr>
              <a:xfrm>
                <a:off x="234000" y="1085063"/>
                <a:ext cx="4188000" cy="17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234100" y="1085063"/>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Clr>
                    <a:schemeClr val="dk1"/>
                  </a:buClr>
                  <a:buSzPts val="1100"/>
                  <a:buFont typeface="Arial"/>
                  <a:buNone/>
                </a:pPr>
                <a:r>
                  <a:t/>
                </a:r>
                <a:endParaRPr sz="1800"/>
              </a:p>
            </p:txBody>
          </p:sp>
        </p:grpSp>
        <p:grpSp>
          <p:nvGrpSpPr>
            <p:cNvPr id="126" name="Google Shape;126;p17"/>
            <p:cNvGrpSpPr/>
            <p:nvPr/>
          </p:nvGrpSpPr>
          <p:grpSpPr>
            <a:xfrm>
              <a:off x="220388" y="1085025"/>
              <a:ext cx="4201675" cy="1710100"/>
              <a:chOff x="227213" y="1085025"/>
              <a:chExt cx="4201675" cy="1710100"/>
            </a:xfrm>
          </p:grpSpPr>
          <p:sp>
            <p:nvSpPr>
              <p:cNvPr id="127" name="Google Shape;127;p17"/>
              <p:cNvSpPr txBox="1"/>
              <p:nvPr/>
            </p:nvSpPr>
            <p:spPr>
              <a:xfrm>
                <a:off x="240888" y="108502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ja" sz="2600">
                    <a:solidFill>
                      <a:schemeClr val="lt1"/>
                    </a:solidFill>
                    <a:latin typeface="HiraMaruProN-W4"/>
                    <a:ea typeface="HiraMaruProN-W4"/>
                    <a:cs typeface="HiraMaruProN-W4"/>
                    <a:sym typeface="HiraMaruProN-W4"/>
                  </a:rPr>
                  <a:t>N予備校</a:t>
                </a:r>
                <a:endParaRPr sz="2600">
                  <a:latin typeface="HiraMaruProN-W4"/>
                  <a:ea typeface="HiraMaruProN-W4"/>
                  <a:cs typeface="HiraMaruProN-W4"/>
                  <a:sym typeface="HiraMaruProN-W4"/>
                </a:endParaRPr>
              </a:p>
            </p:txBody>
          </p:sp>
          <p:sp>
            <p:nvSpPr>
              <p:cNvPr id="128" name="Google Shape;128;p17"/>
              <p:cNvSpPr txBox="1"/>
              <p:nvPr/>
            </p:nvSpPr>
            <p:spPr>
              <a:xfrm>
                <a:off x="227213" y="1610425"/>
                <a:ext cx="4188000" cy="118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Century Gothic"/>
                  <a:buChar char="➢"/>
                </a:pPr>
                <a:r>
                  <a:rPr lang="ja" sz="1800">
                    <a:solidFill>
                      <a:schemeClr val="dk2"/>
                    </a:solidFill>
                    <a:latin typeface="Century Gothic"/>
                    <a:ea typeface="Century Gothic"/>
                    <a:cs typeface="Century Gothic"/>
                    <a:sym typeface="Century Gothic"/>
                  </a:rPr>
                  <a:t>JavaScript、Node.js</a:t>
                </a:r>
                <a:endParaRPr sz="1800">
                  <a:solidFill>
                    <a:schemeClr val="dk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dk2"/>
                  </a:buClr>
                  <a:buSzPts val="1800"/>
                  <a:buFont typeface="Century Gothic"/>
                  <a:buChar char="➢"/>
                </a:pPr>
                <a:r>
                  <a:rPr lang="ja" sz="1800">
                    <a:solidFill>
                      <a:schemeClr val="dk2"/>
                    </a:solidFill>
                    <a:latin typeface="Century Gothic"/>
                    <a:ea typeface="Century Gothic"/>
                    <a:cs typeface="Century Gothic"/>
                    <a:sym typeface="Century Gothic"/>
                  </a:rPr>
                  <a:t>HTML、CSS、Git、GitHub、Docker</a:t>
                </a:r>
                <a:endParaRPr>
                  <a:latin typeface="Century Gothic"/>
                  <a:ea typeface="Century Gothic"/>
                  <a:cs typeface="Century Gothic"/>
                  <a:sym typeface="Century Gothic"/>
                </a:endParaRPr>
              </a:p>
            </p:txBody>
          </p:sp>
        </p:grpSp>
      </p:grpSp>
      <p:grpSp>
        <p:nvGrpSpPr>
          <p:cNvPr id="129" name="Google Shape;129;p17"/>
          <p:cNvGrpSpPr/>
          <p:nvPr/>
        </p:nvGrpSpPr>
        <p:grpSpPr>
          <a:xfrm>
            <a:off x="234088" y="2924588"/>
            <a:ext cx="4201725" cy="2089515"/>
            <a:chOff x="227225" y="2979313"/>
            <a:chExt cx="4201725" cy="2089515"/>
          </a:xfrm>
        </p:grpSpPr>
        <p:sp>
          <p:nvSpPr>
            <p:cNvPr id="130" name="Google Shape;130;p17"/>
            <p:cNvSpPr/>
            <p:nvPr/>
          </p:nvSpPr>
          <p:spPr>
            <a:xfrm>
              <a:off x="227225" y="2979328"/>
              <a:ext cx="4188000" cy="20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240950" y="2979313"/>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t/>
              </a:r>
              <a:endParaRPr sz="2600">
                <a:latin typeface="HiraMaruProN-W4"/>
                <a:ea typeface="HiraMaruProN-W4"/>
                <a:cs typeface="HiraMaruProN-W4"/>
                <a:sym typeface="HiraMaruProN-W4"/>
              </a:endParaRPr>
            </a:p>
          </p:txBody>
        </p:sp>
        <p:sp>
          <p:nvSpPr>
            <p:cNvPr id="132" name="Google Shape;132;p17"/>
            <p:cNvSpPr txBox="1"/>
            <p:nvPr/>
          </p:nvSpPr>
          <p:spPr>
            <a:xfrm>
              <a:off x="227238" y="3618050"/>
              <a:ext cx="4188000" cy="1346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AWS研修</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UXデザイン研修</a:t>
              </a:r>
              <a:r>
                <a:rPr lang="ja">
                  <a:solidFill>
                    <a:schemeClr val="dk2"/>
                  </a:solidFill>
                </a:rPr>
                <a:t>（講義編・GUI編・ペーパプロトタイプ編）</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アジャイル・スクラム研修</a:t>
              </a:r>
              <a:endParaRPr>
                <a:solidFill>
                  <a:schemeClr val="dk1"/>
                </a:solidFill>
              </a:endParaRPr>
            </a:p>
          </p:txBody>
        </p:sp>
        <p:sp>
          <p:nvSpPr>
            <p:cNvPr id="133" name="Google Shape;133;p17"/>
            <p:cNvSpPr txBox="1"/>
            <p:nvPr/>
          </p:nvSpPr>
          <p:spPr>
            <a:xfrm>
              <a:off x="240938" y="297932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ja" sz="2600">
                  <a:solidFill>
                    <a:schemeClr val="lt1"/>
                  </a:solidFill>
                  <a:latin typeface="HiraMaruProN-W4"/>
                  <a:ea typeface="HiraMaruProN-W4"/>
                  <a:cs typeface="HiraMaruProN-W4"/>
                  <a:sym typeface="HiraMaruProN-W4"/>
                </a:rPr>
                <a:t>ワークショップ</a:t>
              </a:r>
              <a:endParaRPr sz="2600">
                <a:latin typeface="HiraMaruProN-W4"/>
                <a:ea typeface="HiraMaruProN-W4"/>
                <a:cs typeface="HiraMaruProN-W4"/>
                <a:sym typeface="HiraMaruProN-W4"/>
              </a:endParaRPr>
            </a:p>
          </p:txBody>
        </p:sp>
      </p:grpSp>
      <p:grpSp>
        <p:nvGrpSpPr>
          <p:cNvPr id="134" name="Google Shape;134;p17"/>
          <p:cNvGrpSpPr/>
          <p:nvPr/>
        </p:nvGrpSpPr>
        <p:grpSpPr>
          <a:xfrm>
            <a:off x="4631825" y="1085063"/>
            <a:ext cx="4188100" cy="2332900"/>
            <a:chOff x="4837000" y="1085075"/>
            <a:chExt cx="4188100" cy="2332900"/>
          </a:xfrm>
        </p:grpSpPr>
        <p:grpSp>
          <p:nvGrpSpPr>
            <p:cNvPr id="135" name="Google Shape;135;p17"/>
            <p:cNvGrpSpPr/>
            <p:nvPr/>
          </p:nvGrpSpPr>
          <p:grpSpPr>
            <a:xfrm>
              <a:off x="4837000" y="1102275"/>
              <a:ext cx="4188100" cy="2315700"/>
              <a:chOff x="240900" y="1085075"/>
              <a:chExt cx="4188100" cy="2315700"/>
            </a:xfrm>
          </p:grpSpPr>
          <p:sp>
            <p:nvSpPr>
              <p:cNvPr id="136" name="Google Shape;136;p17"/>
              <p:cNvSpPr/>
              <p:nvPr/>
            </p:nvSpPr>
            <p:spPr>
              <a:xfrm>
                <a:off x="240900" y="1085075"/>
                <a:ext cx="4188000" cy="23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41000" y="1085075"/>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None/>
                </a:pPr>
                <a:r>
                  <a:t/>
                </a:r>
                <a:endParaRPr sz="1800"/>
              </a:p>
            </p:txBody>
          </p:sp>
        </p:grpSp>
        <p:sp>
          <p:nvSpPr>
            <p:cNvPr id="138" name="Google Shape;138;p17"/>
            <p:cNvSpPr txBox="1"/>
            <p:nvPr/>
          </p:nvSpPr>
          <p:spPr>
            <a:xfrm>
              <a:off x="4860300" y="1667775"/>
              <a:ext cx="41415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IAMアカウントの作り方</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セキュリティ対策</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プライベートネットワーク作成</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スケーラブルなウェブサイト構築</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サーバーレスアーキテクチャ</a:t>
              </a:r>
              <a:endParaRPr/>
            </a:p>
          </p:txBody>
        </p:sp>
        <p:sp>
          <p:nvSpPr>
            <p:cNvPr id="139" name="Google Shape;139;p17"/>
            <p:cNvSpPr txBox="1"/>
            <p:nvPr/>
          </p:nvSpPr>
          <p:spPr>
            <a:xfrm>
              <a:off x="4837038" y="1085075"/>
              <a:ext cx="4188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ja" sz="2600">
                  <a:solidFill>
                    <a:schemeClr val="lt1"/>
                  </a:solidFill>
                  <a:latin typeface="HiraMaruProN-W4"/>
                  <a:ea typeface="HiraMaruProN-W4"/>
                  <a:cs typeface="HiraMaruProN-W4"/>
                  <a:sym typeface="HiraMaruProN-W4"/>
                </a:rPr>
                <a:t>AWSハンズオン</a:t>
              </a:r>
              <a:endParaRPr sz="2600">
                <a:latin typeface="HiraMaruProN-W4"/>
                <a:ea typeface="HiraMaruProN-W4"/>
                <a:cs typeface="HiraMaruProN-W4"/>
                <a:sym typeface="HiraMaruProN-W4"/>
              </a:endParaRPr>
            </a:p>
          </p:txBody>
        </p:sp>
      </p:grpSp>
      <p:sp>
        <p:nvSpPr>
          <p:cNvPr id="140" name="Google Shape;14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141" name="Google Shape;141;p17"/>
          <p:cNvGrpSpPr/>
          <p:nvPr/>
        </p:nvGrpSpPr>
        <p:grpSpPr>
          <a:xfrm>
            <a:off x="4631825" y="3694450"/>
            <a:ext cx="4188100" cy="1319647"/>
            <a:chOff x="4631825" y="3694450"/>
            <a:chExt cx="4188100" cy="1319647"/>
          </a:xfrm>
        </p:grpSpPr>
        <p:sp>
          <p:nvSpPr>
            <p:cNvPr id="142" name="Google Shape;142;p17"/>
            <p:cNvSpPr/>
            <p:nvPr/>
          </p:nvSpPr>
          <p:spPr>
            <a:xfrm>
              <a:off x="4631825" y="3696197"/>
              <a:ext cx="41880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631925" y="3696188"/>
              <a:ext cx="4188000" cy="572700"/>
            </a:xfrm>
            <a:prstGeom prst="rect">
              <a:avLst/>
            </a:prstGeom>
            <a:solidFill>
              <a:srgbClr val="43434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1200"/>
                </a:spcAft>
                <a:buNone/>
              </a:pPr>
              <a:r>
                <a:t/>
              </a:r>
              <a:endParaRPr sz="1800"/>
            </a:p>
          </p:txBody>
        </p:sp>
        <p:sp>
          <p:nvSpPr>
            <p:cNvPr id="144" name="Google Shape;144;p17"/>
            <p:cNvSpPr txBox="1"/>
            <p:nvPr/>
          </p:nvSpPr>
          <p:spPr>
            <a:xfrm>
              <a:off x="4646800" y="3694450"/>
              <a:ext cx="41415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sz="2600">
                  <a:solidFill>
                    <a:schemeClr val="lt1"/>
                  </a:solidFill>
                  <a:latin typeface="HiraMaruProN-W4"/>
                  <a:ea typeface="HiraMaruProN-W4"/>
                  <a:cs typeface="HiraMaruProN-W4"/>
                  <a:sym typeface="HiraMaruProN-W4"/>
                </a:rPr>
                <a:t>チーム独自</a:t>
              </a:r>
              <a:endParaRPr sz="2600">
                <a:solidFill>
                  <a:schemeClr val="dk1"/>
                </a:solidFill>
                <a:latin typeface="HiraMaruProN-W4"/>
                <a:ea typeface="HiraMaruProN-W4"/>
                <a:cs typeface="HiraMaruProN-W4"/>
                <a:sym typeface="HiraMaruProN-W4"/>
              </a:endParaRPr>
            </a:p>
            <a:p>
              <a:pPr indent="0" lvl="0" marL="0" rtl="0" algn="l">
                <a:spcBef>
                  <a:spcPts val="1200"/>
                </a:spcBef>
                <a:spcAft>
                  <a:spcPts val="0"/>
                </a:spcAft>
                <a:buNone/>
              </a:pPr>
              <a:r>
                <a:t/>
              </a:r>
              <a:endParaRPr b="1"/>
            </a:p>
          </p:txBody>
        </p:sp>
        <p:sp>
          <p:nvSpPr>
            <p:cNvPr id="145" name="Google Shape;145;p17"/>
            <p:cNvSpPr txBox="1"/>
            <p:nvPr/>
          </p:nvSpPr>
          <p:spPr>
            <a:xfrm>
              <a:off x="4655175" y="4268900"/>
              <a:ext cx="4141500" cy="69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ja" sz="1800">
                  <a:solidFill>
                    <a:schemeClr val="dk2"/>
                  </a:solidFill>
                </a:rPr>
                <a:t>Reactチュートリアル</a:t>
              </a:r>
              <a:endParaRPr/>
            </a:p>
          </p:txBody>
        </p:sp>
      </p:grpSp>
      <p:pic>
        <p:nvPicPr>
          <p:cNvPr id="146" name="Google Shape;146;p17"/>
          <p:cNvPicPr preferRelativeResize="0"/>
          <p:nvPr/>
        </p:nvPicPr>
        <p:blipFill>
          <a:blip r:embed="rId3">
            <a:alphaModFix/>
          </a:blip>
          <a:stretch>
            <a:fillRect/>
          </a:stretch>
        </p:blipFill>
        <p:spPr>
          <a:xfrm>
            <a:off x="8063650" y="0"/>
            <a:ext cx="1080350" cy="108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基礎編でのチームの取り組み(〜6/30)</a:t>
            </a:r>
            <a:endParaRPr/>
          </a:p>
        </p:txBody>
      </p:sp>
      <p:sp>
        <p:nvSpPr>
          <p:cNvPr id="152" name="Google Shape;152;p18"/>
          <p:cNvSpPr txBox="1"/>
          <p:nvPr>
            <p:ph idx="1" type="body"/>
          </p:nvPr>
        </p:nvSpPr>
        <p:spPr>
          <a:xfrm>
            <a:off x="262139" y="1152475"/>
            <a:ext cx="4634400" cy="346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ja" sz="2200"/>
              <a:t>チームの課題</a:t>
            </a:r>
            <a:endParaRPr b="1" sz="2200"/>
          </a:p>
          <a:p>
            <a:pPr indent="0" lvl="0" marL="0" rtl="0" algn="l">
              <a:spcBef>
                <a:spcPts val="1200"/>
              </a:spcBef>
              <a:spcAft>
                <a:spcPts val="0"/>
              </a:spcAft>
              <a:buNone/>
            </a:pPr>
            <a:r>
              <a:rPr lang="ja" sz="1908"/>
              <a:t>リモート環境で座学は集中力が保たない</a:t>
            </a:r>
            <a:endParaRPr sz="1908"/>
          </a:p>
          <a:p>
            <a:pPr indent="0" lvl="0" marL="0" rtl="0" algn="l">
              <a:spcBef>
                <a:spcPts val="1200"/>
              </a:spcBef>
              <a:spcAft>
                <a:spcPts val="0"/>
              </a:spcAft>
              <a:buNone/>
            </a:pPr>
            <a:r>
              <a:rPr lang="ja" sz="1908"/>
              <a:t>→</a:t>
            </a:r>
            <a:r>
              <a:rPr lang="ja" sz="1908" u="sng"/>
              <a:t>ポモドーロテクニック</a:t>
            </a:r>
            <a:r>
              <a:rPr lang="ja" sz="1908"/>
              <a:t>を導入</a:t>
            </a:r>
            <a:endParaRPr sz="1908"/>
          </a:p>
          <a:p>
            <a:pPr indent="0" lvl="0" marL="0" rtl="0" algn="l">
              <a:spcBef>
                <a:spcPts val="1200"/>
              </a:spcBef>
              <a:spcAft>
                <a:spcPts val="0"/>
              </a:spcAft>
              <a:buNone/>
            </a:pPr>
            <a:r>
              <a:t/>
            </a:r>
            <a:endParaRPr/>
          </a:p>
          <a:p>
            <a:pPr indent="0" lvl="0" marL="0" rtl="0" algn="l">
              <a:spcBef>
                <a:spcPts val="1200"/>
              </a:spcBef>
              <a:spcAft>
                <a:spcPts val="0"/>
              </a:spcAft>
              <a:buNone/>
            </a:pPr>
            <a:r>
              <a:rPr b="1" lang="ja" sz="2200"/>
              <a:t>ワークショップを受けて</a:t>
            </a:r>
            <a:endParaRPr b="1" sz="2200"/>
          </a:p>
          <a:p>
            <a:pPr indent="0" lvl="0" marL="0" rtl="0" algn="l">
              <a:spcBef>
                <a:spcPts val="1200"/>
              </a:spcBef>
              <a:spcAft>
                <a:spcPts val="0"/>
              </a:spcAft>
              <a:buNone/>
            </a:pPr>
            <a:r>
              <a:rPr lang="ja" sz="1908"/>
              <a:t>アジャイル開発における</a:t>
            </a:r>
            <a:endParaRPr sz="1908"/>
          </a:p>
          <a:p>
            <a:pPr indent="0" lvl="0" marL="0" rtl="0" algn="l">
              <a:spcBef>
                <a:spcPts val="1200"/>
              </a:spcBef>
              <a:spcAft>
                <a:spcPts val="0"/>
              </a:spcAft>
              <a:buNone/>
            </a:pPr>
            <a:r>
              <a:rPr lang="ja" sz="1908"/>
              <a:t>タスクの洗い出し・チケット作成の実践</a:t>
            </a:r>
            <a:endParaRPr sz="1908"/>
          </a:p>
          <a:p>
            <a:pPr indent="0" lvl="0" marL="0" rtl="0" algn="l">
              <a:spcBef>
                <a:spcPts val="1200"/>
              </a:spcBef>
              <a:spcAft>
                <a:spcPts val="1200"/>
              </a:spcAft>
              <a:buNone/>
            </a:pPr>
            <a:r>
              <a:t/>
            </a:r>
            <a:endParaRPr/>
          </a:p>
        </p:txBody>
      </p:sp>
      <p:sp>
        <p:nvSpPr>
          <p:cNvPr id="153" name="Google Shape;15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grpSp>
        <p:nvGrpSpPr>
          <p:cNvPr id="154" name="Google Shape;154;p18"/>
          <p:cNvGrpSpPr/>
          <p:nvPr/>
        </p:nvGrpSpPr>
        <p:grpSpPr>
          <a:xfrm>
            <a:off x="4456938" y="979046"/>
            <a:ext cx="3819005" cy="2934286"/>
            <a:chOff x="5472452" y="1116775"/>
            <a:chExt cx="3000004" cy="3487800"/>
          </a:xfrm>
        </p:grpSpPr>
        <p:sp>
          <p:nvSpPr>
            <p:cNvPr id="155" name="Google Shape;155;p18"/>
            <p:cNvSpPr/>
            <p:nvPr/>
          </p:nvSpPr>
          <p:spPr>
            <a:xfrm>
              <a:off x="5612856" y="1116775"/>
              <a:ext cx="2719200" cy="3487800"/>
            </a:xfrm>
            <a:prstGeom prst="rect">
              <a:avLst/>
            </a:prstGeom>
            <a:solidFill>
              <a:schemeClr val="lt1"/>
            </a:solidFill>
            <a:ln cap="flat" cmpd="sng" w="9525">
              <a:solidFill>
                <a:srgbClr val="CCCCCC"/>
              </a:solidFill>
              <a:prstDash val="solid"/>
              <a:round/>
              <a:headEnd len="sm" w="sm" type="none"/>
              <a:tailEnd len="sm" w="sm" type="none"/>
            </a:ln>
            <a:effectLst>
              <a:outerShdw blurRad="57150" rotWithShape="0" algn="bl" dir="276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56" name="Google Shape;156;p18"/>
            <p:cNvSpPr txBox="1"/>
            <p:nvPr/>
          </p:nvSpPr>
          <p:spPr>
            <a:xfrm>
              <a:off x="5472456" y="1154875"/>
              <a:ext cx="30000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ja" sz="1800" u="sng">
                  <a:solidFill>
                    <a:schemeClr val="dk2"/>
                  </a:solidFill>
                </a:rPr>
                <a:t>ポモドーロテクニック</a:t>
              </a:r>
              <a:endParaRPr b="1"/>
            </a:p>
          </p:txBody>
        </p:sp>
        <p:sp>
          <p:nvSpPr>
            <p:cNvPr id="157" name="Google Shape;157;p18"/>
            <p:cNvSpPr txBox="1"/>
            <p:nvPr/>
          </p:nvSpPr>
          <p:spPr>
            <a:xfrm>
              <a:off x="5472452" y="1661167"/>
              <a:ext cx="3000000" cy="95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Inter"/>
                <a:buChar char="●"/>
              </a:pPr>
              <a:r>
                <a:rPr lang="ja">
                  <a:solidFill>
                    <a:schemeClr val="dk1"/>
                  </a:solidFill>
                  <a:latin typeface="Inter"/>
                  <a:ea typeface="Inter"/>
                  <a:cs typeface="Inter"/>
                  <a:sym typeface="Inter"/>
                </a:rPr>
                <a:t>25分間作業して5分間休憩</a:t>
              </a:r>
              <a:endParaRPr>
                <a:solidFill>
                  <a:schemeClr val="dk1"/>
                </a:solidFill>
                <a:latin typeface="Inter"/>
                <a:ea typeface="Inter"/>
                <a:cs typeface="Inter"/>
                <a:sym typeface="Inter"/>
              </a:endParaRPr>
            </a:p>
            <a:p>
              <a:pPr indent="0" lvl="0" marL="457200" rtl="0" algn="l">
                <a:lnSpc>
                  <a:spcPct val="115000"/>
                </a:lnSpc>
                <a:spcBef>
                  <a:spcPts val="1200"/>
                </a:spcBef>
                <a:spcAft>
                  <a:spcPts val="1200"/>
                </a:spcAft>
                <a:buNone/>
              </a:pPr>
              <a:r>
                <a:rPr lang="ja">
                  <a:solidFill>
                    <a:schemeClr val="dk1"/>
                  </a:solidFill>
                  <a:latin typeface="Inter"/>
                  <a:ea typeface="Inter"/>
                  <a:cs typeface="Inter"/>
                  <a:sym typeface="Inter"/>
                </a:rPr>
                <a:t>→長期間作業でも集中力維持</a:t>
              </a:r>
              <a:endParaRPr>
                <a:solidFill>
                  <a:schemeClr val="dk1"/>
                </a:solidFill>
                <a:latin typeface="Inter"/>
                <a:ea typeface="Inter"/>
                <a:cs typeface="Inter"/>
                <a:sym typeface="Inter"/>
              </a:endParaRPr>
            </a:p>
          </p:txBody>
        </p:sp>
        <p:pic>
          <p:nvPicPr>
            <p:cNvPr id="158" name="Google Shape;158;p18"/>
            <p:cNvPicPr preferRelativeResize="0"/>
            <p:nvPr/>
          </p:nvPicPr>
          <p:blipFill>
            <a:blip r:embed="rId3">
              <a:alphaModFix/>
            </a:blip>
            <a:stretch>
              <a:fillRect/>
            </a:stretch>
          </p:blipFill>
          <p:spPr>
            <a:xfrm>
              <a:off x="5707987" y="2507693"/>
              <a:ext cx="1048094" cy="2024993"/>
            </a:xfrm>
            <a:prstGeom prst="rect">
              <a:avLst/>
            </a:prstGeom>
            <a:noFill/>
            <a:ln>
              <a:noFill/>
            </a:ln>
          </p:spPr>
        </p:pic>
      </p:grpSp>
      <p:pic>
        <p:nvPicPr>
          <p:cNvPr id="159" name="Google Shape;159;p18"/>
          <p:cNvPicPr preferRelativeResize="0"/>
          <p:nvPr/>
        </p:nvPicPr>
        <p:blipFill>
          <a:blip r:embed="rId4">
            <a:alphaModFix/>
          </a:blip>
          <a:stretch>
            <a:fillRect/>
          </a:stretch>
        </p:blipFill>
        <p:spPr>
          <a:xfrm>
            <a:off x="6555356" y="2571750"/>
            <a:ext cx="2465804" cy="2369350"/>
          </a:xfrm>
          <a:prstGeom prst="rect">
            <a:avLst/>
          </a:prstGeom>
          <a:noFill/>
          <a:ln cap="flat" cmpd="sng" w="9525">
            <a:solidFill>
              <a:schemeClr val="dk1"/>
            </a:solidFill>
            <a:prstDash val="solid"/>
            <a:round/>
            <a:headEnd len="sm" w="sm" type="none"/>
            <a:tailEnd len="sm" w="sm" type="none"/>
          </a:ln>
          <a:effectLst>
            <a:outerShdw blurRad="57150" rotWithShape="0" algn="bl" dir="10020000" dist="19050">
              <a:srgbClr val="000000"/>
            </a:outerShdw>
          </a:effectLst>
        </p:spPr>
      </p:pic>
      <p:pic>
        <p:nvPicPr>
          <p:cNvPr id="160" name="Google Shape;160;p18"/>
          <p:cNvPicPr preferRelativeResize="0"/>
          <p:nvPr/>
        </p:nvPicPr>
        <p:blipFill>
          <a:blip r:embed="rId5">
            <a:alphaModFix/>
          </a:blip>
          <a:stretch>
            <a:fillRect/>
          </a:stretch>
        </p:blipFill>
        <p:spPr>
          <a:xfrm>
            <a:off x="4885625" y="2976750"/>
            <a:ext cx="427825" cy="116475"/>
          </a:xfrm>
          <a:prstGeom prst="rect">
            <a:avLst/>
          </a:prstGeom>
          <a:noFill/>
          <a:ln>
            <a:noFill/>
          </a:ln>
        </p:spPr>
      </p:pic>
      <p:sp>
        <p:nvSpPr>
          <p:cNvPr id="161" name="Google Shape;161;p18"/>
          <p:cNvSpPr/>
          <p:nvPr/>
        </p:nvSpPr>
        <p:spPr>
          <a:xfrm>
            <a:off x="5409675" y="3944025"/>
            <a:ext cx="1027800" cy="5139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8"/>
          <p:cNvPicPr preferRelativeResize="0"/>
          <p:nvPr/>
        </p:nvPicPr>
        <p:blipFill>
          <a:blip r:embed="rId6">
            <a:alphaModFix/>
          </a:blip>
          <a:stretch>
            <a:fillRect/>
          </a:stretch>
        </p:blipFill>
        <p:spPr>
          <a:xfrm>
            <a:off x="8063650" y="0"/>
            <a:ext cx="1080350" cy="108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3">
            <a:alphaModFix amt="61000"/>
          </a:blip>
          <a:stretch>
            <a:fillRect/>
          </a:stretch>
        </p:blipFill>
        <p:spPr>
          <a:xfrm>
            <a:off x="-2" y="0"/>
            <a:ext cx="9144000" cy="5143500"/>
          </a:xfrm>
          <a:prstGeom prst="rect">
            <a:avLst/>
          </a:prstGeom>
          <a:noFill/>
          <a:ln>
            <a:noFill/>
          </a:ln>
        </p:spPr>
      </p:pic>
      <p:sp>
        <p:nvSpPr>
          <p:cNvPr id="168" name="Google Shape;16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9" name="Google Shape;169;p19"/>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ja" sz="3020" u="sng"/>
              <a:t>開発編</a:t>
            </a:r>
            <a:r>
              <a:rPr b="1" lang="ja" sz="3020"/>
              <a:t> </a:t>
            </a:r>
            <a:r>
              <a:rPr b="1" lang="ja"/>
              <a:t>(7/3〜8/4)</a:t>
            </a:r>
            <a:endParaRPr b="1" sz="3020"/>
          </a:p>
          <a:p>
            <a:pPr indent="0" lvl="0" marL="0" rtl="0" algn="ctr">
              <a:spcBef>
                <a:spcPts val="0"/>
              </a:spcBef>
              <a:spcAft>
                <a:spcPts val="0"/>
              </a:spcAft>
              <a:buSzPts val="990"/>
              <a:buNone/>
            </a:pPr>
            <a:r>
              <a:t/>
            </a:r>
            <a:endParaRPr b="1" sz="3020"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今回の開発テーマ</a:t>
            </a:r>
            <a:endParaRPr/>
          </a:p>
        </p:txBody>
      </p:sp>
      <p:sp>
        <p:nvSpPr>
          <p:cNvPr id="175" name="Google Shape;17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pic>
        <p:nvPicPr>
          <p:cNvPr id="176" name="Google Shape;176;p20"/>
          <p:cNvPicPr preferRelativeResize="0"/>
          <p:nvPr/>
        </p:nvPicPr>
        <p:blipFill>
          <a:blip r:embed="rId3">
            <a:alphaModFix/>
          </a:blip>
          <a:stretch>
            <a:fillRect/>
          </a:stretch>
        </p:blipFill>
        <p:spPr>
          <a:xfrm>
            <a:off x="1590251" y="1322350"/>
            <a:ext cx="5963502" cy="33408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想定したペルソナ</a:t>
            </a:r>
            <a:endParaRPr/>
          </a:p>
        </p:txBody>
      </p:sp>
      <p:pic>
        <p:nvPicPr>
          <p:cNvPr id="182" name="Google Shape;182;p21"/>
          <p:cNvPicPr preferRelativeResize="0"/>
          <p:nvPr/>
        </p:nvPicPr>
        <p:blipFill rotWithShape="1">
          <a:blip r:embed="rId3">
            <a:alphaModFix/>
          </a:blip>
          <a:srcRect b="34077" l="41950" r="41950" t="37297"/>
          <a:stretch/>
        </p:blipFill>
        <p:spPr>
          <a:xfrm>
            <a:off x="3768516" y="2880325"/>
            <a:ext cx="1390500" cy="1377300"/>
          </a:xfrm>
          <a:prstGeom prst="ellipse">
            <a:avLst/>
          </a:prstGeom>
          <a:noFill/>
          <a:ln>
            <a:noFill/>
          </a:ln>
        </p:spPr>
      </p:pic>
      <p:sp>
        <p:nvSpPr>
          <p:cNvPr id="183" name="Google Shape;18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84" name="Google Shape;184;p21"/>
          <p:cNvSpPr txBox="1"/>
          <p:nvPr>
            <p:ph type="title"/>
          </p:nvPr>
        </p:nvSpPr>
        <p:spPr>
          <a:xfrm>
            <a:off x="3768525" y="4202025"/>
            <a:ext cx="13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ja" sz="2220">
                <a:latin typeface="Arial"/>
                <a:ea typeface="Arial"/>
                <a:cs typeface="Arial"/>
                <a:sym typeface="Arial"/>
              </a:rPr>
              <a:t>山口翔太</a:t>
            </a:r>
            <a:endParaRPr sz="2220">
              <a:latin typeface="Arial"/>
              <a:ea typeface="Arial"/>
              <a:cs typeface="Arial"/>
              <a:sym typeface="Arial"/>
            </a:endParaRPr>
          </a:p>
        </p:txBody>
      </p:sp>
      <p:sp>
        <p:nvSpPr>
          <p:cNvPr id="185" name="Google Shape;185;p21"/>
          <p:cNvSpPr/>
          <p:nvPr/>
        </p:nvSpPr>
        <p:spPr>
          <a:xfrm>
            <a:off x="5501025" y="2337000"/>
            <a:ext cx="2037000" cy="888600"/>
          </a:xfrm>
          <a:prstGeom prst="wedgeRectCallout">
            <a:avLst>
              <a:gd fmla="val -57753" name="adj1"/>
              <a:gd fmla="val 9347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仕事とプライベートの</a:t>
            </a:r>
            <a:endParaRPr/>
          </a:p>
          <a:p>
            <a:pPr indent="0" lvl="0" marL="0" rtl="0" algn="l">
              <a:spcBef>
                <a:spcPts val="0"/>
              </a:spcBef>
              <a:spcAft>
                <a:spcPts val="0"/>
              </a:spcAft>
              <a:buNone/>
            </a:pPr>
            <a:r>
              <a:rPr b="1" lang="ja" u="sng"/>
              <a:t>切り替え</a:t>
            </a:r>
            <a:r>
              <a:rPr lang="ja"/>
              <a:t>ができない</a:t>
            </a:r>
            <a:endParaRPr/>
          </a:p>
        </p:txBody>
      </p:sp>
      <p:sp>
        <p:nvSpPr>
          <p:cNvPr id="186" name="Google Shape;186;p21"/>
          <p:cNvSpPr/>
          <p:nvPr/>
        </p:nvSpPr>
        <p:spPr>
          <a:xfrm>
            <a:off x="5501025" y="4014325"/>
            <a:ext cx="2252700" cy="888600"/>
          </a:xfrm>
          <a:prstGeom prst="wedgeRectCallout">
            <a:avLst>
              <a:gd fmla="val -58599" name="adj1"/>
              <a:gd fmla="val -75996"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日常が</a:t>
            </a:r>
            <a:r>
              <a:rPr b="1" lang="ja" u="sng"/>
              <a:t>マンネリ化</a:t>
            </a:r>
            <a:r>
              <a:rPr lang="ja"/>
              <a:t>して、日々の充実感が薄い</a:t>
            </a:r>
            <a:endParaRPr/>
          </a:p>
        </p:txBody>
      </p:sp>
      <p:sp>
        <p:nvSpPr>
          <p:cNvPr id="187" name="Google Shape;187;p21"/>
          <p:cNvSpPr/>
          <p:nvPr/>
        </p:nvSpPr>
        <p:spPr>
          <a:xfrm>
            <a:off x="1173825" y="4049625"/>
            <a:ext cx="2252700" cy="888600"/>
          </a:xfrm>
          <a:prstGeom prst="wedgeRectCallout">
            <a:avLst>
              <a:gd fmla="val 57721" name="adj1"/>
              <a:gd fmla="val -96298"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誰かと</a:t>
            </a:r>
            <a:r>
              <a:rPr b="1" lang="ja" u="sng"/>
              <a:t>楽しみを共有</a:t>
            </a:r>
            <a:r>
              <a:rPr lang="ja"/>
              <a:t>したい、一緒に何かしたい</a:t>
            </a:r>
            <a:endParaRPr/>
          </a:p>
        </p:txBody>
      </p:sp>
      <p:sp>
        <p:nvSpPr>
          <p:cNvPr id="188" name="Google Shape;188;p21"/>
          <p:cNvSpPr/>
          <p:nvPr/>
        </p:nvSpPr>
        <p:spPr>
          <a:xfrm>
            <a:off x="1078575" y="2337000"/>
            <a:ext cx="2252700" cy="888600"/>
          </a:xfrm>
          <a:prstGeom prst="wedgeRectCallout">
            <a:avLst>
              <a:gd fmla="val 62795" name="adj1"/>
              <a:gd fmla="val 78657" name="adj2"/>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興味があること</a:t>
            </a:r>
            <a:r>
              <a:rPr lang="ja"/>
              <a:t>を始める</a:t>
            </a:r>
            <a:r>
              <a:rPr b="1" lang="ja" u="sng"/>
              <a:t>行動力が持てない</a:t>
            </a:r>
            <a:endParaRPr b="1" u="sng"/>
          </a:p>
        </p:txBody>
      </p:sp>
      <p:sp>
        <p:nvSpPr>
          <p:cNvPr id="189" name="Google Shape;189;p21"/>
          <p:cNvSpPr txBox="1"/>
          <p:nvPr/>
        </p:nvSpPr>
        <p:spPr>
          <a:xfrm>
            <a:off x="518150" y="901150"/>
            <a:ext cx="7772400" cy="1322400"/>
          </a:xfrm>
          <a:prstGeom prst="rect">
            <a:avLst/>
          </a:prstGeom>
          <a:noFill/>
          <a:ln>
            <a:noFill/>
          </a:ln>
        </p:spPr>
        <p:txBody>
          <a:bodyPr anchorCtr="0" anchor="t" bIns="91425" lIns="91425" spcFirstLastPara="1" rIns="91425" wrap="square" tIns="91425">
            <a:noAutofit/>
          </a:bodyPr>
          <a:lstStyle/>
          <a:p>
            <a:pPr indent="-224199" lvl="0" marL="457200" rtl="0" algn="l">
              <a:spcBef>
                <a:spcPts val="0"/>
              </a:spcBef>
              <a:spcAft>
                <a:spcPts val="0"/>
              </a:spcAft>
              <a:buSzPts val="2000"/>
              <a:buChar char="●"/>
            </a:pPr>
            <a:r>
              <a:rPr lang="ja" sz="2000"/>
              <a:t>社会人5年目一人暮らし・ソフトウェアエンジニアの28歳男性</a:t>
            </a:r>
            <a:endParaRPr sz="2000"/>
          </a:p>
          <a:p>
            <a:pPr indent="-224199" lvl="0" marL="457200" rtl="0" algn="l">
              <a:spcBef>
                <a:spcPts val="0"/>
              </a:spcBef>
              <a:spcAft>
                <a:spcPts val="0"/>
              </a:spcAft>
              <a:buSzPts val="2000"/>
              <a:buChar char="●"/>
            </a:pPr>
            <a:r>
              <a:rPr lang="ja" sz="2000"/>
              <a:t>勤務時間は9:30~18:30、出社は週2日程度</a:t>
            </a:r>
            <a:endParaRPr sz="2000"/>
          </a:p>
          <a:p>
            <a:pPr indent="-224199" lvl="0" marL="457200" rtl="0" algn="l">
              <a:spcBef>
                <a:spcPts val="0"/>
              </a:spcBef>
              <a:spcAft>
                <a:spcPts val="0"/>
              </a:spcAft>
              <a:buSzPts val="2000"/>
              <a:buChar char="●"/>
            </a:pPr>
            <a:r>
              <a:rPr lang="ja" sz="2000"/>
              <a:t>幅広いジャンルでYouTubeを見るのが好き</a:t>
            </a:r>
            <a:endParaRPr sz="2000"/>
          </a:p>
          <a:p>
            <a:pPr indent="-224199" lvl="0" marL="457200" rtl="0" algn="l">
              <a:spcBef>
                <a:spcPts val="0"/>
              </a:spcBef>
              <a:spcAft>
                <a:spcPts val="0"/>
              </a:spcAft>
              <a:buSzPts val="2000"/>
              <a:buChar char="●"/>
            </a:pPr>
            <a:r>
              <a:rPr lang="ja" sz="2000"/>
              <a:t>技術トレンドや友人の投稿をSNSでチェックする</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